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8" r:id="rId3"/>
    <p:sldId id="257" r:id="rId4"/>
  </p:sldIdLst>
  <p:sldSz cx="21580475" cy="1143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01A"/>
    <a:srgbClr val="00829B"/>
    <a:srgbClr val="4B858F"/>
    <a:srgbClr val="7A98AB"/>
    <a:srgbClr val="8CB7C9"/>
    <a:srgbClr val="2B3D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snapToObjects="1">
      <p:cViewPr varScale="1">
        <p:scale>
          <a:sx n="63" d="100"/>
          <a:sy n="63" d="100"/>
        </p:scale>
        <p:origin x="59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92088" y="685800"/>
            <a:ext cx="6473825"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73581" y="1915587"/>
            <a:ext cx="18433322" cy="3873501"/>
          </a:xfrm>
          <a:prstGeom prst="rect">
            <a:avLst/>
          </a:prstGeom>
        </p:spPr>
        <p:txBody>
          <a:bodyPr anchor="b"/>
          <a:lstStyle/>
          <a:p>
            <a:r>
              <a:t>Title Text</a:t>
            </a:r>
          </a:p>
        </p:txBody>
      </p:sp>
      <p:sp>
        <p:nvSpPr>
          <p:cNvPr id="12" name="Body Level One…"/>
          <p:cNvSpPr txBox="1">
            <a:spLocks noGrp="1"/>
          </p:cNvSpPr>
          <p:nvPr>
            <p:ph type="body" sz="quarter" idx="1"/>
          </p:nvPr>
        </p:nvSpPr>
        <p:spPr>
          <a:xfrm>
            <a:off x="1573581" y="5894918"/>
            <a:ext cx="18433322" cy="1322917"/>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113091" y="7461258"/>
            <a:ext cx="17365538" cy="595035"/>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113091" y="4987456"/>
            <a:ext cx="17365538" cy="841256"/>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2" y="3"/>
            <a:ext cx="21580475" cy="13553723"/>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2765003" y="-31750"/>
            <a:ext cx="16050479" cy="1008058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561995" y="7926917"/>
            <a:ext cx="20456493" cy="1672167"/>
          </a:xfrm>
          <a:prstGeom prst="rect">
            <a:avLst/>
          </a:prstGeom>
        </p:spPr>
        <p:txBody>
          <a:bodyPr anchor="b"/>
          <a:lstStyle/>
          <a:p>
            <a:r>
              <a:t>Title Text</a:t>
            </a:r>
          </a:p>
        </p:txBody>
      </p:sp>
      <p:sp>
        <p:nvSpPr>
          <p:cNvPr id="22" name="Body Level One…"/>
          <p:cNvSpPr txBox="1">
            <a:spLocks noGrp="1"/>
          </p:cNvSpPr>
          <p:nvPr>
            <p:ph type="body" sz="quarter" idx="1"/>
          </p:nvPr>
        </p:nvSpPr>
        <p:spPr>
          <a:xfrm>
            <a:off x="561995" y="9535584"/>
            <a:ext cx="20456493" cy="1322917"/>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573581" y="3778254"/>
            <a:ext cx="18433322" cy="3873501"/>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036137" y="920756"/>
            <a:ext cx="15274930" cy="95885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461184" y="793751"/>
            <a:ext cx="9048063" cy="4624917"/>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461184" y="5439834"/>
            <a:ext cx="9048063" cy="4773083"/>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9699976" y="2624668"/>
            <a:ext cx="12341335" cy="7747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494903" y="2624668"/>
            <a:ext cx="9048063" cy="77470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494900" y="1481670"/>
            <a:ext cx="18590678" cy="8466668"/>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3878403" y="5863171"/>
            <a:ext cx="7431277" cy="4667251"/>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3532759" y="941917"/>
            <a:ext cx="7373329" cy="4628445"/>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69754" y="941917"/>
            <a:ext cx="15224351" cy="955675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494900" y="296334"/>
            <a:ext cx="18590678" cy="190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494900" y="2624668"/>
            <a:ext cx="18590678" cy="774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567416" y="10900834"/>
            <a:ext cx="434413" cy="471924"/>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kal-visuals-644747-unsplash.jpg"/>
          <p:cNvPicPr>
            <a:picLocks noChangeAspect="1"/>
          </p:cNvPicPr>
          <p:nvPr/>
        </p:nvPicPr>
        <p:blipFill rotWithShape="1">
          <a:blip r:embed="rId2">
            <a:extLst>
              <a:ext uri="{28A0092B-C50C-407E-A947-70E740481C1C}">
                <a14:useLocalDpi xmlns:a14="http://schemas.microsoft.com/office/drawing/2010/main" val="0"/>
              </a:ext>
            </a:extLst>
          </a:blip>
          <a:srcRect r="7273"/>
          <a:stretch/>
        </p:blipFill>
        <p:spPr>
          <a:xfrm>
            <a:off x="-1" y="1221751"/>
            <a:ext cx="5320558" cy="4590286"/>
          </a:xfrm>
          <a:prstGeom prst="rect">
            <a:avLst/>
          </a:prstGeom>
          <a:ln w="12700">
            <a:miter lim="400000"/>
          </a:ln>
        </p:spPr>
      </p:pic>
      <p:sp>
        <p:nvSpPr>
          <p:cNvPr id="120" name="Rectangle"/>
          <p:cNvSpPr/>
          <p:nvPr/>
        </p:nvSpPr>
        <p:spPr>
          <a:xfrm>
            <a:off x="6216" y="5803167"/>
            <a:ext cx="5314341" cy="5626833"/>
          </a:xfrm>
          <a:prstGeom prst="rect">
            <a:avLst/>
          </a:prstGeom>
          <a:solidFill>
            <a:srgbClr val="2B3D4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1" name="Rectangle"/>
          <p:cNvSpPr/>
          <p:nvPr/>
        </p:nvSpPr>
        <p:spPr>
          <a:xfrm>
            <a:off x="5331214" y="6770590"/>
            <a:ext cx="5328643" cy="4659410"/>
          </a:xfrm>
          <a:prstGeom prst="rect">
            <a:avLst/>
          </a:prstGeom>
          <a:solidFill>
            <a:srgbClr val="E5E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3" name="Line"/>
          <p:cNvSpPr/>
          <p:nvPr/>
        </p:nvSpPr>
        <p:spPr>
          <a:xfrm flipV="1">
            <a:off x="10641539" y="-1134534"/>
            <a:ext cx="1" cy="13699068"/>
          </a:xfrm>
          <a:prstGeom prst="line">
            <a:avLst/>
          </a:prstGeom>
          <a:ln w="12700">
            <a:solidFill>
              <a:srgbClr val="D9E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4" name="Line"/>
          <p:cNvSpPr/>
          <p:nvPr/>
        </p:nvSpPr>
        <p:spPr>
          <a:xfrm flipH="1" flipV="1">
            <a:off x="16109058" y="-1105134"/>
            <a:ext cx="20690" cy="13699068"/>
          </a:xfrm>
          <a:prstGeom prst="line">
            <a:avLst/>
          </a:prstGeom>
          <a:ln w="12700">
            <a:solidFill>
              <a:srgbClr val="D9E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6" name="Line"/>
          <p:cNvSpPr/>
          <p:nvPr/>
        </p:nvSpPr>
        <p:spPr>
          <a:xfrm flipH="1">
            <a:off x="10658121" y="6766752"/>
            <a:ext cx="10643980" cy="3838"/>
          </a:xfrm>
          <a:prstGeom prst="line">
            <a:avLst/>
          </a:prstGeom>
          <a:ln w="12700">
            <a:solidFill>
              <a:srgbClr val="D9E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7" name="Goals"/>
          <p:cNvSpPr txBox="1"/>
          <p:nvPr/>
        </p:nvSpPr>
        <p:spPr>
          <a:xfrm>
            <a:off x="5919688" y="1815630"/>
            <a:ext cx="1744067"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lang="en-US" dirty="0">
                <a:solidFill>
                  <a:srgbClr val="2B3D4A"/>
                </a:solidFill>
                <a:latin typeface="Sofia Pro" pitchFamily="2" charset="77"/>
              </a:rPr>
              <a:t>Challenges</a:t>
            </a:r>
            <a:endParaRPr dirty="0">
              <a:solidFill>
                <a:srgbClr val="2B3D4A"/>
              </a:solidFill>
              <a:latin typeface="Sofia Pro" pitchFamily="2" charset="77"/>
            </a:endParaRPr>
          </a:p>
        </p:txBody>
      </p:sp>
      <p:sp>
        <p:nvSpPr>
          <p:cNvPr id="129" name="Motivations"/>
          <p:cNvSpPr txBox="1"/>
          <p:nvPr/>
        </p:nvSpPr>
        <p:spPr>
          <a:xfrm>
            <a:off x="11359856" y="7291437"/>
            <a:ext cx="1811393"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a:solidFill>
                  <a:srgbClr val="2B3D4A"/>
                </a:solidFill>
                <a:latin typeface="Sofia Pro" pitchFamily="2" charset="77"/>
              </a:rPr>
              <a:t>Motivations</a:t>
            </a:r>
          </a:p>
        </p:txBody>
      </p:sp>
      <p:sp>
        <p:nvSpPr>
          <p:cNvPr id="135" name="Lorem ipsum dolor sit amet, consectetuer adipiscing elit, sed diam nonummy nibh."/>
          <p:cNvSpPr txBox="1"/>
          <p:nvPr/>
        </p:nvSpPr>
        <p:spPr>
          <a:xfrm>
            <a:off x="6190621" y="2382908"/>
            <a:ext cx="3988975"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lnSpc>
                <a:spcPct val="100000"/>
              </a:lnSpc>
            </a:pPr>
            <a:r>
              <a:rPr lang="en-US" dirty="0"/>
              <a:t>With COVID – 19 there has been an increase in POs caseloads - keeping up with the influx is tough because they aren’t able to spend as much time rehabilitating the participants as they would like to. </a:t>
            </a:r>
          </a:p>
        </p:txBody>
      </p:sp>
      <p:sp>
        <p:nvSpPr>
          <p:cNvPr id="136" name="Circle"/>
          <p:cNvSpPr/>
          <p:nvPr/>
        </p:nvSpPr>
        <p:spPr>
          <a:xfrm>
            <a:off x="5964841" y="2577807"/>
            <a:ext cx="88901"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37" name="Lorem ipsum dolor sit amet, consectetuer adipiscing elit, sed diam nonummy nibh."/>
          <p:cNvSpPr txBox="1"/>
          <p:nvPr/>
        </p:nvSpPr>
        <p:spPr>
          <a:xfrm>
            <a:off x="6190621" y="3962828"/>
            <a:ext cx="3988975" cy="399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The excessive amount of paperwork daily. </a:t>
            </a:r>
          </a:p>
        </p:txBody>
      </p:sp>
      <p:sp>
        <p:nvSpPr>
          <p:cNvPr id="138" name="Circle"/>
          <p:cNvSpPr/>
          <p:nvPr/>
        </p:nvSpPr>
        <p:spPr>
          <a:xfrm>
            <a:off x="5964841" y="4157727"/>
            <a:ext cx="88901"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39" name="Lorem ipsum dolor sit amet, consectetuer adipiscing elit, sed diam nonummy nibh."/>
          <p:cNvSpPr txBox="1"/>
          <p:nvPr/>
        </p:nvSpPr>
        <p:spPr>
          <a:xfrm>
            <a:off x="6190621" y="4428216"/>
            <a:ext cx="3988975"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lnSpc>
                <a:spcPct val="100000"/>
              </a:lnSpc>
            </a:pPr>
            <a:r>
              <a:rPr lang="en-US" dirty="0"/>
              <a:t>Managing the budget and justifying decisions to the board. </a:t>
            </a:r>
          </a:p>
        </p:txBody>
      </p:sp>
      <p:sp>
        <p:nvSpPr>
          <p:cNvPr id="140" name="Circle"/>
          <p:cNvSpPr/>
          <p:nvPr/>
        </p:nvSpPr>
        <p:spPr>
          <a:xfrm>
            <a:off x="5964841" y="4623115"/>
            <a:ext cx="88901"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grpSp>
        <p:nvGrpSpPr>
          <p:cNvPr id="150" name="Group"/>
          <p:cNvGrpSpPr/>
          <p:nvPr/>
        </p:nvGrpSpPr>
        <p:grpSpPr>
          <a:xfrm>
            <a:off x="11413043" y="8220887"/>
            <a:ext cx="3871430" cy="215901"/>
            <a:chOff x="0" y="12784"/>
            <a:chExt cx="4826000" cy="215900"/>
          </a:xfrm>
        </p:grpSpPr>
        <p:sp>
          <p:nvSpPr>
            <p:cNvPr id="147"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48" name="Rounded Rectangle"/>
            <p:cNvSpPr/>
            <p:nvPr/>
          </p:nvSpPr>
          <p:spPr>
            <a:xfrm>
              <a:off x="2117" y="69850"/>
              <a:ext cx="4439942" cy="77414"/>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dirty="0"/>
            </a:p>
          </p:txBody>
        </p:sp>
        <p:sp>
          <p:nvSpPr>
            <p:cNvPr id="149" name="Circle"/>
            <p:cNvSpPr/>
            <p:nvPr/>
          </p:nvSpPr>
          <p:spPr>
            <a:xfrm>
              <a:off x="4291841" y="12784"/>
              <a:ext cx="270545"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dirty="0"/>
            </a:p>
          </p:txBody>
        </p:sp>
      </p:grpSp>
      <p:grpSp>
        <p:nvGrpSpPr>
          <p:cNvPr id="154" name="Group"/>
          <p:cNvGrpSpPr/>
          <p:nvPr/>
        </p:nvGrpSpPr>
        <p:grpSpPr>
          <a:xfrm>
            <a:off x="11413043" y="8849997"/>
            <a:ext cx="3871430" cy="215901"/>
            <a:chOff x="0" y="8024"/>
            <a:chExt cx="4826000" cy="215900"/>
          </a:xfrm>
        </p:grpSpPr>
        <p:sp>
          <p:nvSpPr>
            <p:cNvPr id="151"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52" name="Rounded Rectangle"/>
            <p:cNvSpPr/>
            <p:nvPr/>
          </p:nvSpPr>
          <p:spPr>
            <a:xfrm>
              <a:off x="2117" y="71036"/>
              <a:ext cx="4439943" cy="75013"/>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dirty="0"/>
            </a:p>
          </p:txBody>
        </p:sp>
        <p:sp>
          <p:nvSpPr>
            <p:cNvPr id="153" name="Circle"/>
            <p:cNvSpPr/>
            <p:nvPr/>
          </p:nvSpPr>
          <p:spPr>
            <a:xfrm>
              <a:off x="4299283" y="8024"/>
              <a:ext cx="270539"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dirty="0"/>
            </a:p>
          </p:txBody>
        </p:sp>
      </p:grpSp>
      <p:grpSp>
        <p:nvGrpSpPr>
          <p:cNvPr id="158" name="Group"/>
          <p:cNvGrpSpPr/>
          <p:nvPr/>
        </p:nvGrpSpPr>
        <p:grpSpPr>
          <a:xfrm>
            <a:off x="11413043" y="9474469"/>
            <a:ext cx="3876453" cy="215901"/>
            <a:chOff x="0" y="-1348"/>
            <a:chExt cx="4832262" cy="215900"/>
          </a:xfrm>
        </p:grpSpPr>
        <p:sp>
          <p:nvSpPr>
            <p:cNvPr id="155"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56" name="Rounded Rectangle"/>
            <p:cNvSpPr/>
            <p:nvPr/>
          </p:nvSpPr>
          <p:spPr>
            <a:xfrm>
              <a:off x="2118" y="69849"/>
              <a:ext cx="4645287" cy="76199"/>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dirty="0"/>
            </a:p>
          </p:txBody>
        </p:sp>
        <p:sp>
          <p:nvSpPr>
            <p:cNvPr id="157" name="Circle"/>
            <p:cNvSpPr/>
            <p:nvPr/>
          </p:nvSpPr>
          <p:spPr>
            <a:xfrm>
              <a:off x="4561724" y="-1348"/>
              <a:ext cx="270538"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grpSp>
      <p:grpSp>
        <p:nvGrpSpPr>
          <p:cNvPr id="162" name="Group"/>
          <p:cNvGrpSpPr/>
          <p:nvPr/>
        </p:nvGrpSpPr>
        <p:grpSpPr>
          <a:xfrm>
            <a:off x="11413043" y="10113155"/>
            <a:ext cx="3882946" cy="215901"/>
            <a:chOff x="0" y="3496"/>
            <a:chExt cx="4840356" cy="215900"/>
          </a:xfrm>
        </p:grpSpPr>
        <p:sp>
          <p:nvSpPr>
            <p:cNvPr id="159"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60" name="Rounded Rectangle"/>
            <p:cNvSpPr/>
            <p:nvPr/>
          </p:nvSpPr>
          <p:spPr>
            <a:xfrm>
              <a:off x="2117" y="69850"/>
              <a:ext cx="4645288" cy="77901"/>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61" name="Circle"/>
            <p:cNvSpPr/>
            <p:nvPr/>
          </p:nvSpPr>
          <p:spPr>
            <a:xfrm>
              <a:off x="4569822" y="3496"/>
              <a:ext cx="270534"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grpSp>
      <p:sp>
        <p:nvSpPr>
          <p:cNvPr id="163" name="PRICE"/>
          <p:cNvSpPr txBox="1"/>
          <p:nvPr/>
        </p:nvSpPr>
        <p:spPr>
          <a:xfrm>
            <a:off x="11362254" y="7919492"/>
            <a:ext cx="607539"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a:latin typeface="SF Pro Display" pitchFamily="2" charset="0"/>
                <a:ea typeface="SF Pro Display" pitchFamily="2" charset="0"/>
                <a:cs typeface="SF Pro Display" pitchFamily="2" charset="0"/>
              </a:rPr>
              <a:t>PRICE</a:t>
            </a:r>
          </a:p>
        </p:txBody>
      </p:sp>
      <p:sp>
        <p:nvSpPr>
          <p:cNvPr id="164" name="COMFORT"/>
          <p:cNvSpPr txBox="1"/>
          <p:nvPr/>
        </p:nvSpPr>
        <p:spPr>
          <a:xfrm>
            <a:off x="11362243" y="8560842"/>
            <a:ext cx="1444306"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EASE OF SET UP</a:t>
            </a:r>
            <a:endParaRPr>
              <a:latin typeface="SF Pro Display" pitchFamily="2" charset="0"/>
              <a:ea typeface="SF Pro Display" pitchFamily="2" charset="0"/>
              <a:cs typeface="SF Pro Display" pitchFamily="2" charset="0"/>
            </a:endParaRPr>
          </a:p>
        </p:txBody>
      </p:sp>
      <p:sp>
        <p:nvSpPr>
          <p:cNvPr id="165" name="Convenience"/>
          <p:cNvSpPr txBox="1"/>
          <p:nvPr/>
        </p:nvSpPr>
        <p:spPr>
          <a:xfrm>
            <a:off x="11362243" y="9194768"/>
            <a:ext cx="1191032"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EASE OF USE</a:t>
            </a:r>
            <a:endParaRPr>
              <a:latin typeface="SF Pro Display" pitchFamily="2" charset="0"/>
              <a:ea typeface="SF Pro Display" pitchFamily="2" charset="0"/>
              <a:cs typeface="SF Pro Display" pitchFamily="2" charset="0"/>
            </a:endParaRPr>
          </a:p>
        </p:txBody>
      </p:sp>
      <p:sp>
        <p:nvSpPr>
          <p:cNvPr id="166" name="Speed"/>
          <p:cNvSpPr txBox="1"/>
          <p:nvPr/>
        </p:nvSpPr>
        <p:spPr>
          <a:xfrm>
            <a:off x="11362243" y="9841393"/>
            <a:ext cx="1981312"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QUALITY OF SUPPORT</a:t>
            </a:r>
            <a:endParaRPr>
              <a:latin typeface="SF Pro Display" pitchFamily="2" charset="0"/>
              <a:ea typeface="SF Pro Display" pitchFamily="2" charset="0"/>
              <a:cs typeface="SF Pro Display" pitchFamily="2" charset="0"/>
            </a:endParaRPr>
          </a:p>
        </p:txBody>
      </p:sp>
      <p:sp>
        <p:nvSpPr>
          <p:cNvPr id="188" name="Lorem ipsum dolor sit amet, consectetuer adipiscing elit, sed diam nonummy nibh euismod tincidunt ut laoreet dolore magna aliquam erat volutpat."/>
          <p:cNvSpPr txBox="1"/>
          <p:nvPr/>
        </p:nvSpPr>
        <p:spPr>
          <a:xfrm>
            <a:off x="5967010" y="7528679"/>
            <a:ext cx="4161930" cy="354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ts val="3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0" i="1">
                <a:solidFill>
                  <a:srgbClr val="132A56"/>
                </a:solidFill>
                <a:latin typeface="Helvetica"/>
                <a:ea typeface="Helvetica"/>
                <a:cs typeface="Helvetica"/>
                <a:sym typeface="Helvetica"/>
              </a:defRPr>
            </a:lvl1pPr>
          </a:lstStyle>
          <a:p>
            <a:r>
              <a:rPr lang="en-US" dirty="0">
                <a:solidFill>
                  <a:srgbClr val="2B3D4A"/>
                </a:solidFill>
                <a:latin typeface="SF Pro Display" pitchFamily="2" charset="0"/>
                <a:ea typeface="SF Pro Display" pitchFamily="2" charset="0"/>
                <a:cs typeface="SF Pro Display" pitchFamily="2" charset="0"/>
              </a:rPr>
              <a:t>I would love to find an all-in-one solution for my Probation Officers to use that would automate tasks, provide reporting, and collect data so they can spend more time helping the participants and I can spend less time compiling data to apply for funding.  </a:t>
            </a:r>
            <a:endParaRPr dirty="0">
              <a:solidFill>
                <a:srgbClr val="2B3D4A"/>
              </a:solidFill>
              <a:latin typeface="SF Pro Display" pitchFamily="2" charset="0"/>
              <a:ea typeface="SF Pro Display" pitchFamily="2" charset="0"/>
              <a:cs typeface="SF Pro Display" pitchFamily="2" charset="0"/>
            </a:endParaRPr>
          </a:p>
        </p:txBody>
      </p:sp>
      <p:sp>
        <p:nvSpPr>
          <p:cNvPr id="195" name="Desktop"/>
          <p:cNvSpPr txBox="1"/>
          <p:nvPr/>
        </p:nvSpPr>
        <p:spPr>
          <a:xfrm>
            <a:off x="16753867" y="7928325"/>
            <a:ext cx="915315"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a:latin typeface="SF Pro Display" pitchFamily="2" charset="0"/>
                <a:ea typeface="SF Pro Display" pitchFamily="2" charset="0"/>
                <a:cs typeface="SF Pro Display" pitchFamily="2" charset="0"/>
              </a:rPr>
              <a:t>Desktop</a:t>
            </a:r>
          </a:p>
        </p:txBody>
      </p:sp>
      <p:sp>
        <p:nvSpPr>
          <p:cNvPr id="204" name="“"/>
          <p:cNvSpPr txBox="1"/>
          <p:nvPr/>
        </p:nvSpPr>
        <p:spPr>
          <a:xfrm>
            <a:off x="5939046" y="6832097"/>
            <a:ext cx="577081"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000">
                <a:solidFill>
                  <a:srgbClr val="092B59"/>
                </a:solidFill>
              </a:defRPr>
            </a:lvl1pPr>
          </a:lstStyle>
          <a:p>
            <a:r>
              <a:rPr dirty="0">
                <a:solidFill>
                  <a:srgbClr val="2B3D4A"/>
                </a:solidFill>
              </a:rPr>
              <a:t>“</a:t>
            </a:r>
          </a:p>
        </p:txBody>
      </p:sp>
      <p:sp>
        <p:nvSpPr>
          <p:cNvPr id="205" name="Technology"/>
          <p:cNvSpPr txBox="1"/>
          <p:nvPr/>
        </p:nvSpPr>
        <p:spPr>
          <a:xfrm>
            <a:off x="16740720" y="7291437"/>
            <a:ext cx="1747273"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a:solidFill>
                  <a:srgbClr val="2B3D4A"/>
                </a:solidFill>
                <a:latin typeface="Sofia Pro" pitchFamily="2" charset="77"/>
              </a:rPr>
              <a:t>Technology</a:t>
            </a:r>
          </a:p>
        </p:txBody>
      </p:sp>
      <p:sp>
        <p:nvSpPr>
          <p:cNvPr id="206" name="Nicky Parker, 28"/>
          <p:cNvSpPr txBox="1"/>
          <p:nvPr/>
        </p:nvSpPr>
        <p:spPr>
          <a:xfrm>
            <a:off x="468311" y="6063317"/>
            <a:ext cx="2885405"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solidFill>
                  <a:srgbClr val="FFFFFF"/>
                </a:solidFill>
                <a:latin typeface="Helvetica"/>
                <a:ea typeface="Helvetica"/>
                <a:cs typeface="Helvetica"/>
                <a:sym typeface="Helvetica"/>
              </a:defRPr>
            </a:pPr>
            <a:r>
              <a:rPr lang="en-US" sz="4400" dirty="0">
                <a:latin typeface="Sofia Pro" pitchFamily="2" charset="77"/>
              </a:rPr>
              <a:t>John Jacob</a:t>
            </a:r>
            <a:endParaRPr sz="4400" b="0" dirty="0"/>
          </a:p>
        </p:txBody>
      </p:sp>
      <p:sp>
        <p:nvSpPr>
          <p:cNvPr id="207" name="The Advocate"/>
          <p:cNvSpPr txBox="1"/>
          <p:nvPr/>
        </p:nvSpPr>
        <p:spPr>
          <a:xfrm>
            <a:off x="460080" y="6694222"/>
            <a:ext cx="416139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FFFFFF"/>
                </a:solidFill>
                <a:latin typeface="Helvetica"/>
                <a:ea typeface="Helvetica"/>
                <a:cs typeface="Helvetica"/>
                <a:sym typeface="Helvetica"/>
              </a:defRPr>
            </a:lvl1pPr>
          </a:lstStyle>
          <a:p>
            <a:r>
              <a:rPr lang="en-US" dirty="0">
                <a:latin typeface="Sofia Pro" pitchFamily="2" charset="77"/>
              </a:rPr>
              <a:t>Chief Probation Officer</a:t>
            </a:r>
            <a:endParaRPr dirty="0">
              <a:latin typeface="Sofia Pro" pitchFamily="2" charset="77"/>
            </a:endParaRPr>
          </a:p>
        </p:txBody>
      </p:sp>
      <p:sp>
        <p:nvSpPr>
          <p:cNvPr id="208" name="MARRIED…"/>
          <p:cNvSpPr txBox="1"/>
          <p:nvPr/>
        </p:nvSpPr>
        <p:spPr>
          <a:xfrm>
            <a:off x="475752" y="7649312"/>
            <a:ext cx="1319272" cy="14095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AGE</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COURT</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sz="1600" dirty="0">
                <a:latin typeface="SF Pro Display" pitchFamily="2" charset="0"/>
                <a:ea typeface="SF Pro Display" pitchFamily="2" charset="0"/>
                <a:cs typeface="SF Pro Display" pitchFamily="2" charset="0"/>
              </a:rPr>
              <a:t>EDUCATION</a:t>
            </a: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sz="1600" dirty="0">
                <a:latin typeface="SF Pro Display" pitchFamily="2" charset="0"/>
                <a:ea typeface="SF Pro Display" pitchFamily="2" charset="0"/>
                <a:cs typeface="SF Pro Display" pitchFamily="2" charset="0"/>
              </a:rPr>
              <a:t>LOCATION</a:t>
            </a:r>
          </a:p>
        </p:txBody>
      </p:sp>
      <p:sp>
        <p:nvSpPr>
          <p:cNvPr id="209" name="Yes…"/>
          <p:cNvSpPr txBox="1"/>
          <p:nvPr/>
        </p:nvSpPr>
        <p:spPr>
          <a:xfrm>
            <a:off x="2258825" y="7629007"/>
            <a:ext cx="2717193" cy="14095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43</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Probation</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Masters in Criminal Justice</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New Hampshire</a:t>
            </a:r>
            <a:endParaRPr sz="1600" dirty="0">
              <a:latin typeface="SF Pro Display" pitchFamily="2" charset="0"/>
              <a:ea typeface="SF Pro Display" pitchFamily="2" charset="0"/>
              <a:cs typeface="SF Pro Display" pitchFamily="2" charset="0"/>
            </a:endParaRPr>
          </a:p>
        </p:txBody>
      </p:sp>
      <p:sp>
        <p:nvSpPr>
          <p:cNvPr id="210" name="Rounded Rectangle"/>
          <p:cNvSpPr/>
          <p:nvPr/>
        </p:nvSpPr>
        <p:spPr>
          <a:xfrm>
            <a:off x="467510" y="10363430"/>
            <a:ext cx="2235449" cy="388690"/>
          </a:xfrm>
          <a:prstGeom prst="roundRect">
            <a:avLst>
              <a:gd name="adj" fmla="val 13287"/>
            </a:avLst>
          </a:prstGeom>
          <a:solidFill>
            <a:srgbClr val="00829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211" name="Rounded Rectangle"/>
          <p:cNvSpPr/>
          <p:nvPr/>
        </p:nvSpPr>
        <p:spPr>
          <a:xfrm>
            <a:off x="467510" y="9861780"/>
            <a:ext cx="2235449" cy="388690"/>
          </a:xfrm>
          <a:prstGeom prst="roundRect">
            <a:avLst>
              <a:gd name="adj" fmla="val 13287"/>
            </a:avLst>
          </a:prstGeom>
          <a:solidFill>
            <a:srgbClr val="00829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212" name="Rounded Rectangle"/>
          <p:cNvSpPr/>
          <p:nvPr/>
        </p:nvSpPr>
        <p:spPr>
          <a:xfrm>
            <a:off x="2836840" y="10363430"/>
            <a:ext cx="2235449" cy="388690"/>
          </a:xfrm>
          <a:prstGeom prst="roundRect">
            <a:avLst>
              <a:gd name="adj" fmla="val 13287"/>
            </a:avLst>
          </a:prstGeom>
          <a:solidFill>
            <a:srgbClr val="FF601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213" name="Rounded Rectangle"/>
          <p:cNvSpPr/>
          <p:nvPr/>
        </p:nvSpPr>
        <p:spPr>
          <a:xfrm>
            <a:off x="2836840" y="9861780"/>
            <a:ext cx="2235449" cy="388690"/>
          </a:xfrm>
          <a:prstGeom prst="roundRect">
            <a:avLst>
              <a:gd name="adj" fmla="val 13287"/>
            </a:avLst>
          </a:prstGeom>
          <a:solidFill>
            <a:srgbClr val="FF601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214" name="Analytical"/>
          <p:cNvSpPr txBox="1"/>
          <p:nvPr/>
        </p:nvSpPr>
        <p:spPr>
          <a:xfrm>
            <a:off x="1139195" y="9857418"/>
            <a:ext cx="878446" cy="37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Professional</a:t>
            </a:r>
            <a:endParaRPr dirty="0">
              <a:latin typeface="SF Pro Display" pitchFamily="2" charset="0"/>
              <a:ea typeface="SF Pro Display" pitchFamily="2" charset="0"/>
              <a:cs typeface="SF Pro Display" pitchFamily="2" charset="0"/>
            </a:endParaRPr>
          </a:p>
        </p:txBody>
      </p:sp>
      <p:sp>
        <p:nvSpPr>
          <p:cNvPr id="215" name="Caring"/>
          <p:cNvSpPr txBox="1"/>
          <p:nvPr/>
        </p:nvSpPr>
        <p:spPr>
          <a:xfrm>
            <a:off x="3672434" y="9841393"/>
            <a:ext cx="564258" cy="37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likeable</a:t>
            </a:r>
            <a:endParaRPr dirty="0">
              <a:latin typeface="SF Pro Display" pitchFamily="2" charset="0"/>
              <a:ea typeface="SF Pro Display" pitchFamily="2" charset="0"/>
              <a:cs typeface="SF Pro Display" pitchFamily="2" charset="0"/>
            </a:endParaRPr>
          </a:p>
        </p:txBody>
      </p:sp>
      <p:sp>
        <p:nvSpPr>
          <p:cNvPr id="216" name="Intelligent"/>
          <p:cNvSpPr txBox="1"/>
          <p:nvPr/>
        </p:nvSpPr>
        <p:spPr>
          <a:xfrm>
            <a:off x="1221483" y="10337845"/>
            <a:ext cx="735779" cy="37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passionate</a:t>
            </a:r>
            <a:endParaRPr dirty="0">
              <a:latin typeface="SF Pro Display" pitchFamily="2" charset="0"/>
              <a:ea typeface="SF Pro Display" pitchFamily="2" charset="0"/>
              <a:cs typeface="SF Pro Display" pitchFamily="2" charset="0"/>
            </a:endParaRPr>
          </a:p>
        </p:txBody>
      </p:sp>
      <p:sp>
        <p:nvSpPr>
          <p:cNvPr id="217" name="Cautious"/>
          <p:cNvSpPr txBox="1"/>
          <p:nvPr/>
        </p:nvSpPr>
        <p:spPr>
          <a:xfrm>
            <a:off x="3610724" y="10369014"/>
            <a:ext cx="687689" cy="37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organized</a:t>
            </a:r>
            <a:endParaRPr dirty="0">
              <a:latin typeface="SF Pro Display" pitchFamily="2" charset="0"/>
              <a:ea typeface="SF Pro Display" pitchFamily="2" charset="0"/>
              <a:cs typeface="SF Pro Display" pitchFamily="2" charset="0"/>
            </a:endParaRPr>
          </a:p>
        </p:txBody>
      </p:sp>
      <p:sp>
        <p:nvSpPr>
          <p:cNvPr id="219" name="Smartphone"/>
          <p:cNvSpPr txBox="1"/>
          <p:nvPr/>
        </p:nvSpPr>
        <p:spPr>
          <a:xfrm>
            <a:off x="16753856" y="8588736"/>
            <a:ext cx="1365760" cy="31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a:latin typeface="SF Pro Display" pitchFamily="2" charset="0"/>
                <a:ea typeface="SF Pro Display" pitchFamily="2" charset="0"/>
                <a:cs typeface="SF Pro Display" pitchFamily="2" charset="0"/>
              </a:rPr>
              <a:t>Smartphone</a:t>
            </a:r>
          </a:p>
        </p:txBody>
      </p:sp>
      <p:sp>
        <p:nvSpPr>
          <p:cNvPr id="220" name="Social Media"/>
          <p:cNvSpPr txBox="1"/>
          <p:nvPr/>
        </p:nvSpPr>
        <p:spPr>
          <a:xfrm>
            <a:off x="16753856" y="9249125"/>
            <a:ext cx="942566"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err="1">
                <a:latin typeface="SF Pro Display" pitchFamily="2" charset="0"/>
                <a:ea typeface="SF Pro Display" pitchFamily="2" charset="0"/>
                <a:cs typeface="SF Pro Display" pitchFamily="2" charset="0"/>
              </a:rPr>
              <a:t>iNTERNET</a:t>
            </a:r>
            <a:endParaRPr>
              <a:latin typeface="SF Pro Display" pitchFamily="2" charset="0"/>
              <a:ea typeface="SF Pro Display" pitchFamily="2" charset="0"/>
              <a:cs typeface="SF Pro Display" pitchFamily="2" charset="0"/>
            </a:endParaRPr>
          </a:p>
        </p:txBody>
      </p:sp>
      <p:sp>
        <p:nvSpPr>
          <p:cNvPr id="104" name="Frustrations">
            <a:extLst>
              <a:ext uri="{FF2B5EF4-FFF2-40B4-BE49-F238E27FC236}">
                <a16:creationId xmlns:a16="http://schemas.microsoft.com/office/drawing/2014/main" id="{2D7F4C90-5EF3-D543-8E5A-5B0D9889B1F0}"/>
              </a:ext>
            </a:extLst>
          </p:cNvPr>
          <p:cNvSpPr txBox="1"/>
          <p:nvPr/>
        </p:nvSpPr>
        <p:spPr>
          <a:xfrm>
            <a:off x="11263201" y="1815630"/>
            <a:ext cx="924933"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lang="en-US" dirty="0">
                <a:solidFill>
                  <a:srgbClr val="2B3D4A"/>
                </a:solidFill>
                <a:latin typeface="Sofia Pro" pitchFamily="2" charset="77"/>
              </a:rPr>
              <a:t>Goals</a:t>
            </a:r>
            <a:endParaRPr dirty="0">
              <a:solidFill>
                <a:srgbClr val="2B3D4A"/>
              </a:solidFill>
              <a:latin typeface="Sofia Pro" pitchFamily="2" charset="77"/>
            </a:endParaRPr>
          </a:p>
        </p:txBody>
      </p:sp>
      <p:sp>
        <p:nvSpPr>
          <p:cNvPr id="105" name="Lorem ipsum dolor sit amet, consectetuer adipiscing elit, sed diam nonummy nibh.">
            <a:extLst>
              <a:ext uri="{FF2B5EF4-FFF2-40B4-BE49-F238E27FC236}">
                <a16:creationId xmlns:a16="http://schemas.microsoft.com/office/drawing/2014/main" id="{01D72635-7FE7-814F-A2D2-4C4C8B53AF9A}"/>
              </a:ext>
            </a:extLst>
          </p:cNvPr>
          <p:cNvSpPr txBox="1"/>
          <p:nvPr/>
        </p:nvSpPr>
        <p:spPr>
          <a:xfrm>
            <a:off x="11578855" y="2382908"/>
            <a:ext cx="3988974"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lnSpc>
                <a:spcPct val="100000"/>
              </a:lnSpc>
            </a:pPr>
            <a:r>
              <a:rPr lang="en-US" dirty="0"/>
              <a:t>Foster long term change in participants and allowing them to get more out of their time on probation vs. just monitoring their actions. </a:t>
            </a:r>
          </a:p>
        </p:txBody>
      </p:sp>
      <p:sp>
        <p:nvSpPr>
          <p:cNvPr id="106" name="Circle">
            <a:extLst>
              <a:ext uri="{FF2B5EF4-FFF2-40B4-BE49-F238E27FC236}">
                <a16:creationId xmlns:a16="http://schemas.microsoft.com/office/drawing/2014/main" id="{4C88364B-FEB1-3243-AA85-9165DE90879F}"/>
              </a:ext>
            </a:extLst>
          </p:cNvPr>
          <p:cNvSpPr/>
          <p:nvPr/>
        </p:nvSpPr>
        <p:spPr>
          <a:xfrm>
            <a:off x="11353075" y="2577807"/>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07" name="Lorem ipsum dolor sit amet, consectetuer adipiscing elit, sed diam nonummy nibh.">
            <a:extLst>
              <a:ext uri="{FF2B5EF4-FFF2-40B4-BE49-F238E27FC236}">
                <a16:creationId xmlns:a16="http://schemas.microsoft.com/office/drawing/2014/main" id="{EC7E41C6-6A87-6045-864E-48D1E32CDB57}"/>
              </a:ext>
            </a:extLst>
          </p:cNvPr>
          <p:cNvSpPr txBox="1"/>
          <p:nvPr/>
        </p:nvSpPr>
        <p:spPr>
          <a:xfrm>
            <a:off x="11578855" y="3433568"/>
            <a:ext cx="3988974"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lnSpc>
                <a:spcPct val="100000"/>
              </a:lnSpc>
            </a:pPr>
            <a:r>
              <a:rPr lang="en-US" dirty="0"/>
              <a:t>Find an all-in one  solution that can help his probation officers save time and manage their caseload in the office and on the go. </a:t>
            </a:r>
          </a:p>
        </p:txBody>
      </p:sp>
      <p:sp>
        <p:nvSpPr>
          <p:cNvPr id="108" name="Circle">
            <a:extLst>
              <a:ext uri="{FF2B5EF4-FFF2-40B4-BE49-F238E27FC236}">
                <a16:creationId xmlns:a16="http://schemas.microsoft.com/office/drawing/2014/main" id="{482A0320-E073-FA47-8D1C-EB080607128D}"/>
              </a:ext>
            </a:extLst>
          </p:cNvPr>
          <p:cNvSpPr/>
          <p:nvPr/>
        </p:nvSpPr>
        <p:spPr>
          <a:xfrm>
            <a:off x="11353075" y="3628467"/>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09" name="Lorem ipsum dolor sit amet, consectetuer adipiscing elit, sed diam nonummy nibh.">
            <a:extLst>
              <a:ext uri="{FF2B5EF4-FFF2-40B4-BE49-F238E27FC236}">
                <a16:creationId xmlns:a16="http://schemas.microsoft.com/office/drawing/2014/main" id="{C3887457-D619-E749-BC90-694448636053}"/>
              </a:ext>
            </a:extLst>
          </p:cNvPr>
          <p:cNvSpPr txBox="1"/>
          <p:nvPr/>
        </p:nvSpPr>
        <p:spPr>
          <a:xfrm>
            <a:off x="11578855" y="4513678"/>
            <a:ext cx="3988974"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lnSpc>
                <a:spcPct val="100000"/>
              </a:lnSpc>
            </a:pPr>
            <a:r>
              <a:rPr lang="en-US" dirty="0"/>
              <a:t>Ensuring his probation officers are set up for success so the participants have the attention they need and work doesn’t overflow to him. </a:t>
            </a:r>
          </a:p>
        </p:txBody>
      </p:sp>
      <p:sp>
        <p:nvSpPr>
          <p:cNvPr id="110" name="Circle">
            <a:extLst>
              <a:ext uri="{FF2B5EF4-FFF2-40B4-BE49-F238E27FC236}">
                <a16:creationId xmlns:a16="http://schemas.microsoft.com/office/drawing/2014/main" id="{2918F9A2-D143-144B-A73E-C911DF1E055E}"/>
              </a:ext>
            </a:extLst>
          </p:cNvPr>
          <p:cNvSpPr/>
          <p:nvPr/>
        </p:nvSpPr>
        <p:spPr>
          <a:xfrm>
            <a:off x="11353075" y="4708577"/>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1" name="Frustrations">
            <a:extLst>
              <a:ext uri="{FF2B5EF4-FFF2-40B4-BE49-F238E27FC236}">
                <a16:creationId xmlns:a16="http://schemas.microsoft.com/office/drawing/2014/main" id="{10482FCF-4EC0-CF4D-B275-B4797F7A0C1F}"/>
              </a:ext>
            </a:extLst>
          </p:cNvPr>
          <p:cNvSpPr txBox="1"/>
          <p:nvPr/>
        </p:nvSpPr>
        <p:spPr>
          <a:xfrm>
            <a:off x="16735674" y="1815630"/>
            <a:ext cx="1410643"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lang="en-US">
                <a:solidFill>
                  <a:srgbClr val="2B3D4A"/>
                </a:solidFill>
                <a:latin typeface="Sofia Pro" pitchFamily="2" charset="77"/>
              </a:rPr>
              <a:t>Solutions</a:t>
            </a:r>
            <a:endParaRPr>
              <a:solidFill>
                <a:srgbClr val="2B3D4A"/>
              </a:solidFill>
              <a:latin typeface="Sofia Pro" pitchFamily="2" charset="77"/>
            </a:endParaRPr>
          </a:p>
        </p:txBody>
      </p:sp>
      <p:sp>
        <p:nvSpPr>
          <p:cNvPr id="112" name="Lorem ipsum dolor sit amet, consectetuer adipiscing elit, sed diam nonummy nibh.">
            <a:extLst>
              <a:ext uri="{FF2B5EF4-FFF2-40B4-BE49-F238E27FC236}">
                <a16:creationId xmlns:a16="http://schemas.microsoft.com/office/drawing/2014/main" id="{4BB57831-E50F-8443-9EAA-CEF2D1400237}"/>
              </a:ext>
            </a:extLst>
          </p:cNvPr>
          <p:cNvSpPr txBox="1"/>
          <p:nvPr/>
        </p:nvSpPr>
        <p:spPr>
          <a:xfrm>
            <a:off x="17051328" y="2382908"/>
            <a:ext cx="3988974"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lnSpc>
                <a:spcPct val="100000"/>
              </a:lnSpc>
            </a:pPr>
            <a:r>
              <a:rPr lang="en-US" dirty="0"/>
              <a:t>We provide a software solution with robust reporting to ensure that John is able to utilize the tools to generate the data needed to apply for grants and justify his decisions to the board. </a:t>
            </a:r>
          </a:p>
        </p:txBody>
      </p:sp>
      <p:sp>
        <p:nvSpPr>
          <p:cNvPr id="113" name="Circle">
            <a:extLst>
              <a:ext uri="{FF2B5EF4-FFF2-40B4-BE49-F238E27FC236}">
                <a16:creationId xmlns:a16="http://schemas.microsoft.com/office/drawing/2014/main" id="{03A5E63F-E3FB-C04D-9112-EADD53FED304}"/>
              </a:ext>
            </a:extLst>
          </p:cNvPr>
          <p:cNvSpPr/>
          <p:nvPr/>
        </p:nvSpPr>
        <p:spPr>
          <a:xfrm>
            <a:off x="16825548" y="2577807"/>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4" name="Lorem ipsum dolor sit amet, consectetuer adipiscing elit, sed diam nonummy nibh.">
            <a:extLst>
              <a:ext uri="{FF2B5EF4-FFF2-40B4-BE49-F238E27FC236}">
                <a16:creationId xmlns:a16="http://schemas.microsoft.com/office/drawing/2014/main" id="{000D018B-6682-1342-B6DD-46D6B9B48353}"/>
              </a:ext>
            </a:extLst>
          </p:cNvPr>
          <p:cNvSpPr txBox="1"/>
          <p:nvPr/>
        </p:nvSpPr>
        <p:spPr>
          <a:xfrm>
            <a:off x="17051328" y="3722407"/>
            <a:ext cx="3988974"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lnSpc>
                <a:spcPct val="100000"/>
              </a:lnSpc>
            </a:pPr>
            <a:r>
              <a:rPr lang="en-US" dirty="0"/>
              <a:t>Software that is easy to use and has an amazing customer support team to ensure that by implementing the new solution his Probation Officers can save time with the day-to-day tasks. </a:t>
            </a:r>
          </a:p>
        </p:txBody>
      </p:sp>
      <p:sp>
        <p:nvSpPr>
          <p:cNvPr id="115" name="Circle">
            <a:extLst>
              <a:ext uri="{FF2B5EF4-FFF2-40B4-BE49-F238E27FC236}">
                <a16:creationId xmlns:a16="http://schemas.microsoft.com/office/drawing/2014/main" id="{7527EBBE-2EC3-7242-8F31-CF585C85EBDF}"/>
              </a:ext>
            </a:extLst>
          </p:cNvPr>
          <p:cNvSpPr/>
          <p:nvPr/>
        </p:nvSpPr>
        <p:spPr>
          <a:xfrm>
            <a:off x="16825548" y="3917306"/>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6" name="Lorem ipsum dolor sit amet, consectetuer adipiscing elit, sed diam nonummy nibh.">
            <a:extLst>
              <a:ext uri="{FF2B5EF4-FFF2-40B4-BE49-F238E27FC236}">
                <a16:creationId xmlns:a16="http://schemas.microsoft.com/office/drawing/2014/main" id="{E245E1DB-A139-114E-904C-2C8EE7DCB568}"/>
              </a:ext>
            </a:extLst>
          </p:cNvPr>
          <p:cNvSpPr txBox="1"/>
          <p:nvPr/>
        </p:nvSpPr>
        <p:spPr>
          <a:xfrm>
            <a:off x="17051328" y="5054493"/>
            <a:ext cx="3988974"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lnSpc>
                <a:spcPct val="100000"/>
              </a:lnSpc>
            </a:pPr>
            <a:r>
              <a:rPr lang="en-US" dirty="0"/>
              <a:t>Software that automates activities such as form response collection and location monitoring ensuring that the POs have less work and get to spend more time with their participants. </a:t>
            </a:r>
          </a:p>
        </p:txBody>
      </p:sp>
      <p:sp>
        <p:nvSpPr>
          <p:cNvPr id="117" name="Circle">
            <a:extLst>
              <a:ext uri="{FF2B5EF4-FFF2-40B4-BE49-F238E27FC236}">
                <a16:creationId xmlns:a16="http://schemas.microsoft.com/office/drawing/2014/main" id="{FA483CC2-8F26-DC43-822F-FB9D4785A1AA}"/>
              </a:ext>
            </a:extLst>
          </p:cNvPr>
          <p:cNvSpPr/>
          <p:nvPr/>
        </p:nvSpPr>
        <p:spPr>
          <a:xfrm>
            <a:off x="16825548" y="5249392"/>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8" name="Rounded Rectangle">
            <a:extLst>
              <a:ext uri="{FF2B5EF4-FFF2-40B4-BE49-F238E27FC236}">
                <a16:creationId xmlns:a16="http://schemas.microsoft.com/office/drawing/2014/main" id="{3825868A-FCF1-304C-B3DC-4937EC0595B2}"/>
              </a:ext>
            </a:extLst>
          </p:cNvPr>
          <p:cNvSpPr/>
          <p:nvPr/>
        </p:nvSpPr>
        <p:spPr>
          <a:xfrm>
            <a:off x="16804657" y="8277885"/>
            <a:ext cx="3755298" cy="78356"/>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31" name="Circle">
            <a:extLst>
              <a:ext uri="{FF2B5EF4-FFF2-40B4-BE49-F238E27FC236}">
                <a16:creationId xmlns:a16="http://schemas.microsoft.com/office/drawing/2014/main" id="{00A50058-475A-0C47-BA9B-48A566435C9A}"/>
              </a:ext>
            </a:extLst>
          </p:cNvPr>
          <p:cNvSpPr/>
          <p:nvPr/>
        </p:nvSpPr>
        <p:spPr>
          <a:xfrm>
            <a:off x="20177396" y="8210184"/>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34" name="Rounded Rectangle">
            <a:extLst>
              <a:ext uri="{FF2B5EF4-FFF2-40B4-BE49-F238E27FC236}">
                <a16:creationId xmlns:a16="http://schemas.microsoft.com/office/drawing/2014/main" id="{B618B593-CDCC-5C4F-BF6A-A518BE046C31}"/>
              </a:ext>
            </a:extLst>
          </p:cNvPr>
          <p:cNvSpPr/>
          <p:nvPr/>
        </p:nvSpPr>
        <p:spPr>
          <a:xfrm>
            <a:off x="16806783" y="8277884"/>
            <a:ext cx="3462229" cy="74587"/>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87" name="Rounded Rectangle">
            <a:extLst>
              <a:ext uri="{FF2B5EF4-FFF2-40B4-BE49-F238E27FC236}">
                <a16:creationId xmlns:a16="http://schemas.microsoft.com/office/drawing/2014/main" id="{850789CD-1406-B243-B8F7-71BB5B265D7A}"/>
              </a:ext>
            </a:extLst>
          </p:cNvPr>
          <p:cNvSpPr/>
          <p:nvPr/>
        </p:nvSpPr>
        <p:spPr>
          <a:xfrm>
            <a:off x="16802540" y="8913011"/>
            <a:ext cx="3755298" cy="78356"/>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18" name="Circle">
            <a:extLst>
              <a:ext uri="{FF2B5EF4-FFF2-40B4-BE49-F238E27FC236}">
                <a16:creationId xmlns:a16="http://schemas.microsoft.com/office/drawing/2014/main" id="{87EEC0FA-8090-514A-8780-3948399759A0}"/>
              </a:ext>
            </a:extLst>
          </p:cNvPr>
          <p:cNvSpPr/>
          <p:nvPr/>
        </p:nvSpPr>
        <p:spPr>
          <a:xfrm>
            <a:off x="19942721" y="8827498"/>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1" name="Rounded Rectangle">
            <a:extLst>
              <a:ext uri="{FF2B5EF4-FFF2-40B4-BE49-F238E27FC236}">
                <a16:creationId xmlns:a16="http://schemas.microsoft.com/office/drawing/2014/main" id="{53F2B372-E94A-7B40-97A0-7E219B73F1F8}"/>
              </a:ext>
            </a:extLst>
          </p:cNvPr>
          <p:cNvSpPr/>
          <p:nvPr/>
        </p:nvSpPr>
        <p:spPr>
          <a:xfrm>
            <a:off x="16804666" y="8913010"/>
            <a:ext cx="3246005" cy="67495"/>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2" name="Rounded Rectangle">
            <a:extLst>
              <a:ext uri="{FF2B5EF4-FFF2-40B4-BE49-F238E27FC236}">
                <a16:creationId xmlns:a16="http://schemas.microsoft.com/office/drawing/2014/main" id="{5E4AD1FA-2F9E-D341-924E-48BFCB7292B2}"/>
              </a:ext>
            </a:extLst>
          </p:cNvPr>
          <p:cNvSpPr/>
          <p:nvPr/>
        </p:nvSpPr>
        <p:spPr>
          <a:xfrm>
            <a:off x="16800433" y="9576003"/>
            <a:ext cx="3755299" cy="78356"/>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3" name="Circle">
            <a:extLst>
              <a:ext uri="{FF2B5EF4-FFF2-40B4-BE49-F238E27FC236}">
                <a16:creationId xmlns:a16="http://schemas.microsoft.com/office/drawing/2014/main" id="{49CB28AC-A265-F54E-A4BD-E2ECC328A590}"/>
              </a:ext>
            </a:extLst>
          </p:cNvPr>
          <p:cNvSpPr/>
          <p:nvPr/>
        </p:nvSpPr>
        <p:spPr>
          <a:xfrm>
            <a:off x="19469630" y="9506152"/>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4" name="Rounded Rectangle">
            <a:extLst>
              <a:ext uri="{FF2B5EF4-FFF2-40B4-BE49-F238E27FC236}">
                <a16:creationId xmlns:a16="http://schemas.microsoft.com/office/drawing/2014/main" id="{8275226D-AFAD-D74B-8C39-B617DEA57D85}"/>
              </a:ext>
            </a:extLst>
          </p:cNvPr>
          <p:cNvSpPr/>
          <p:nvPr/>
        </p:nvSpPr>
        <p:spPr>
          <a:xfrm>
            <a:off x="16802549" y="9576002"/>
            <a:ext cx="2784367" cy="72179"/>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5" name="Social Media">
            <a:extLst>
              <a:ext uri="{FF2B5EF4-FFF2-40B4-BE49-F238E27FC236}">
                <a16:creationId xmlns:a16="http://schemas.microsoft.com/office/drawing/2014/main" id="{FCDB45A1-6E5B-1B4A-AAC7-6FA7A392F569}"/>
              </a:ext>
            </a:extLst>
          </p:cNvPr>
          <p:cNvSpPr txBox="1"/>
          <p:nvPr/>
        </p:nvSpPr>
        <p:spPr>
          <a:xfrm>
            <a:off x="16751409" y="9852166"/>
            <a:ext cx="1070806"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software</a:t>
            </a:r>
            <a:endParaRPr>
              <a:latin typeface="SF Pro Display" pitchFamily="2" charset="0"/>
              <a:ea typeface="SF Pro Display" pitchFamily="2" charset="0"/>
              <a:cs typeface="SF Pro Display" pitchFamily="2" charset="0"/>
            </a:endParaRPr>
          </a:p>
        </p:txBody>
      </p:sp>
      <p:sp>
        <p:nvSpPr>
          <p:cNvPr id="226" name="Rounded Rectangle">
            <a:extLst>
              <a:ext uri="{FF2B5EF4-FFF2-40B4-BE49-F238E27FC236}">
                <a16:creationId xmlns:a16="http://schemas.microsoft.com/office/drawing/2014/main" id="{25827DFB-9F28-E64C-8870-C0A6A1358DA9}"/>
              </a:ext>
            </a:extLst>
          </p:cNvPr>
          <p:cNvSpPr/>
          <p:nvPr/>
        </p:nvSpPr>
        <p:spPr>
          <a:xfrm>
            <a:off x="16797976" y="10187423"/>
            <a:ext cx="3761980" cy="69987"/>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7" name="Circle">
            <a:extLst>
              <a:ext uri="{FF2B5EF4-FFF2-40B4-BE49-F238E27FC236}">
                <a16:creationId xmlns:a16="http://schemas.microsoft.com/office/drawing/2014/main" id="{6E7EE2AF-389A-4042-896F-91C491A7877C}"/>
              </a:ext>
            </a:extLst>
          </p:cNvPr>
          <p:cNvSpPr/>
          <p:nvPr/>
        </p:nvSpPr>
        <p:spPr>
          <a:xfrm>
            <a:off x="18731119" y="10113155"/>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8" name="Rounded Rectangle">
            <a:extLst>
              <a:ext uri="{FF2B5EF4-FFF2-40B4-BE49-F238E27FC236}">
                <a16:creationId xmlns:a16="http://schemas.microsoft.com/office/drawing/2014/main" id="{CDBD69C7-96A1-894F-A54E-DDF65F0F8D1E}"/>
              </a:ext>
            </a:extLst>
          </p:cNvPr>
          <p:cNvSpPr/>
          <p:nvPr/>
        </p:nvSpPr>
        <p:spPr>
          <a:xfrm>
            <a:off x="16800103" y="10179044"/>
            <a:ext cx="2005325" cy="84124"/>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94" name="Lorem ipsum dolor sit amet, consectetuer adipiscing elit, sed diam nonummy nibh.">
            <a:extLst>
              <a:ext uri="{FF2B5EF4-FFF2-40B4-BE49-F238E27FC236}">
                <a16:creationId xmlns:a16="http://schemas.microsoft.com/office/drawing/2014/main" id="{C9D283FE-7324-6F4E-A19F-D43F88387069}"/>
              </a:ext>
            </a:extLst>
          </p:cNvPr>
          <p:cNvSpPr txBox="1"/>
          <p:nvPr/>
        </p:nvSpPr>
        <p:spPr>
          <a:xfrm>
            <a:off x="11578855" y="5560735"/>
            <a:ext cx="3988974"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lnSpc>
                <a:spcPct val="100000"/>
              </a:lnSpc>
            </a:pPr>
            <a:r>
              <a:rPr lang="en-US" dirty="0"/>
              <a:t>Find a solution that is affordable, efficient and provides him with the statistics and reporting he needs to apply for grants and justify his decisions to the board. </a:t>
            </a:r>
          </a:p>
        </p:txBody>
      </p:sp>
      <p:sp>
        <p:nvSpPr>
          <p:cNvPr id="95" name="Circle">
            <a:extLst>
              <a:ext uri="{FF2B5EF4-FFF2-40B4-BE49-F238E27FC236}">
                <a16:creationId xmlns:a16="http://schemas.microsoft.com/office/drawing/2014/main" id="{59CBF8D0-8768-BA4C-B813-A514BFF1F0F2}"/>
              </a:ext>
            </a:extLst>
          </p:cNvPr>
          <p:cNvSpPr/>
          <p:nvPr/>
        </p:nvSpPr>
        <p:spPr>
          <a:xfrm>
            <a:off x="11353075" y="5755634"/>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98" name="Rectangle">
            <a:extLst>
              <a:ext uri="{FF2B5EF4-FFF2-40B4-BE49-F238E27FC236}">
                <a16:creationId xmlns:a16="http://schemas.microsoft.com/office/drawing/2014/main" id="{9214D597-D379-2240-B834-81C619A912D7}"/>
              </a:ext>
            </a:extLst>
          </p:cNvPr>
          <p:cNvSpPr/>
          <p:nvPr/>
        </p:nvSpPr>
        <p:spPr>
          <a:xfrm>
            <a:off x="1" y="0"/>
            <a:ext cx="21564600" cy="1157842"/>
          </a:xfrm>
          <a:prstGeom prst="rect">
            <a:avLst/>
          </a:prstGeom>
          <a:solidFill>
            <a:srgbClr val="2B3D4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99" name="Rectangle">
            <a:extLst>
              <a:ext uri="{FF2B5EF4-FFF2-40B4-BE49-F238E27FC236}">
                <a16:creationId xmlns:a16="http://schemas.microsoft.com/office/drawing/2014/main" id="{F29BA1E9-625E-AE4B-9FE9-AA0ECFA40C3C}"/>
              </a:ext>
            </a:extLst>
          </p:cNvPr>
          <p:cNvSpPr/>
          <p:nvPr/>
        </p:nvSpPr>
        <p:spPr>
          <a:xfrm>
            <a:off x="0" y="1142828"/>
            <a:ext cx="21564600" cy="88166"/>
          </a:xfrm>
          <a:prstGeom prst="rect">
            <a:avLst/>
          </a:prstGeom>
          <a:solidFill>
            <a:srgbClr val="FF601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pic>
        <p:nvPicPr>
          <p:cNvPr id="3" name="Picture 2" descr="A picture containing drawing&#10;&#10;Description automatically generated">
            <a:extLst>
              <a:ext uri="{FF2B5EF4-FFF2-40B4-BE49-F238E27FC236}">
                <a16:creationId xmlns:a16="http://schemas.microsoft.com/office/drawing/2014/main" id="{59DE9CB5-64F4-0340-8142-38FDEDB0F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3405" y="238337"/>
            <a:ext cx="3739892" cy="701230"/>
          </a:xfrm>
          <a:prstGeom prst="rect">
            <a:avLst/>
          </a:prstGeom>
        </p:spPr>
      </p:pic>
      <p:sp>
        <p:nvSpPr>
          <p:cNvPr id="88" name="Lorem ipsum dolor sit amet, consectetuer adipiscing elit, sed diam nonummy nibh.">
            <a:extLst>
              <a:ext uri="{FF2B5EF4-FFF2-40B4-BE49-F238E27FC236}">
                <a16:creationId xmlns:a16="http://schemas.microsoft.com/office/drawing/2014/main" id="{7579BE5C-7093-AB4E-81B8-8C64D4CF857B}"/>
              </a:ext>
            </a:extLst>
          </p:cNvPr>
          <p:cNvSpPr txBox="1"/>
          <p:nvPr/>
        </p:nvSpPr>
        <p:spPr>
          <a:xfrm>
            <a:off x="6195212" y="5099945"/>
            <a:ext cx="3988975"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lnSpc>
                <a:spcPct val="100000"/>
              </a:lnSpc>
            </a:pPr>
            <a:r>
              <a:rPr lang="en-US" dirty="0"/>
              <a:t>Cutting through all the red tape to make the best decisions for his department.</a:t>
            </a:r>
          </a:p>
        </p:txBody>
      </p:sp>
      <p:sp>
        <p:nvSpPr>
          <p:cNvPr id="89" name="Circle">
            <a:extLst>
              <a:ext uri="{FF2B5EF4-FFF2-40B4-BE49-F238E27FC236}">
                <a16:creationId xmlns:a16="http://schemas.microsoft.com/office/drawing/2014/main" id="{8C9B2894-C13E-444F-B2CA-A11D6D9771D1}"/>
              </a:ext>
            </a:extLst>
          </p:cNvPr>
          <p:cNvSpPr/>
          <p:nvPr/>
        </p:nvSpPr>
        <p:spPr>
          <a:xfrm>
            <a:off x="5969432" y="5294844"/>
            <a:ext cx="88901"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kal-visuals-644747-unsplash.jpg"/>
          <p:cNvPicPr>
            <a:picLocks noChangeAspect="1"/>
          </p:cNvPicPr>
          <p:nvPr/>
        </p:nvPicPr>
        <p:blipFill>
          <a:blip r:embed="rId2">
            <a:extLst>
              <a:ext uri="{28A0092B-C50C-407E-A947-70E740481C1C}">
                <a14:useLocalDpi xmlns:a14="http://schemas.microsoft.com/office/drawing/2010/main" val="0"/>
              </a:ext>
            </a:extLst>
          </a:blip>
          <a:srcRect/>
          <a:stretch/>
        </p:blipFill>
        <p:spPr>
          <a:xfrm>
            <a:off x="-1349" y="164559"/>
            <a:ext cx="5328643" cy="7992966"/>
          </a:xfrm>
          <a:prstGeom prst="rect">
            <a:avLst/>
          </a:prstGeom>
          <a:ln w="12700">
            <a:miter lim="400000"/>
          </a:ln>
        </p:spPr>
      </p:pic>
      <p:sp>
        <p:nvSpPr>
          <p:cNvPr id="120" name="Rectangle"/>
          <p:cNvSpPr/>
          <p:nvPr/>
        </p:nvSpPr>
        <p:spPr>
          <a:xfrm>
            <a:off x="6216" y="5803167"/>
            <a:ext cx="5314341" cy="5626833"/>
          </a:xfrm>
          <a:prstGeom prst="rect">
            <a:avLst/>
          </a:prstGeom>
          <a:solidFill>
            <a:srgbClr val="2B3D4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1" name="Rectangle"/>
          <p:cNvSpPr/>
          <p:nvPr/>
        </p:nvSpPr>
        <p:spPr>
          <a:xfrm>
            <a:off x="5331214" y="6770590"/>
            <a:ext cx="5328643" cy="4659410"/>
          </a:xfrm>
          <a:prstGeom prst="rect">
            <a:avLst/>
          </a:prstGeom>
          <a:solidFill>
            <a:srgbClr val="E5E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3" name="Line"/>
          <p:cNvSpPr/>
          <p:nvPr/>
        </p:nvSpPr>
        <p:spPr>
          <a:xfrm flipV="1">
            <a:off x="10641539" y="-1134534"/>
            <a:ext cx="1" cy="13699068"/>
          </a:xfrm>
          <a:prstGeom prst="line">
            <a:avLst/>
          </a:prstGeom>
          <a:ln w="12700">
            <a:solidFill>
              <a:srgbClr val="D9E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4" name="Line"/>
          <p:cNvSpPr/>
          <p:nvPr/>
        </p:nvSpPr>
        <p:spPr>
          <a:xfrm flipH="1" flipV="1">
            <a:off x="16095630" y="-1019651"/>
            <a:ext cx="20690" cy="13699068"/>
          </a:xfrm>
          <a:prstGeom prst="line">
            <a:avLst/>
          </a:prstGeom>
          <a:ln w="12700">
            <a:solidFill>
              <a:srgbClr val="D9E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6" name="Line"/>
          <p:cNvSpPr/>
          <p:nvPr/>
        </p:nvSpPr>
        <p:spPr>
          <a:xfrm flipH="1">
            <a:off x="10658121" y="6766752"/>
            <a:ext cx="10643980" cy="3838"/>
          </a:xfrm>
          <a:prstGeom prst="line">
            <a:avLst/>
          </a:prstGeom>
          <a:ln w="12700">
            <a:solidFill>
              <a:srgbClr val="D9E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7" name="Goals"/>
          <p:cNvSpPr txBox="1"/>
          <p:nvPr/>
        </p:nvSpPr>
        <p:spPr>
          <a:xfrm>
            <a:off x="5919688" y="1815630"/>
            <a:ext cx="1744067"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lang="en-US" dirty="0">
                <a:solidFill>
                  <a:srgbClr val="2B3D4A"/>
                </a:solidFill>
                <a:latin typeface="Sofia Pro" pitchFamily="2" charset="77"/>
              </a:rPr>
              <a:t>Challenges</a:t>
            </a:r>
            <a:endParaRPr dirty="0">
              <a:solidFill>
                <a:srgbClr val="2B3D4A"/>
              </a:solidFill>
              <a:latin typeface="Sofia Pro" pitchFamily="2" charset="77"/>
            </a:endParaRPr>
          </a:p>
        </p:txBody>
      </p:sp>
      <p:sp>
        <p:nvSpPr>
          <p:cNvPr id="129" name="Motivations"/>
          <p:cNvSpPr txBox="1"/>
          <p:nvPr/>
        </p:nvSpPr>
        <p:spPr>
          <a:xfrm>
            <a:off x="11359856" y="7291437"/>
            <a:ext cx="1811393"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a:solidFill>
                  <a:srgbClr val="2B3D4A"/>
                </a:solidFill>
                <a:latin typeface="Sofia Pro" pitchFamily="2" charset="77"/>
              </a:rPr>
              <a:t>Motivations</a:t>
            </a:r>
          </a:p>
        </p:txBody>
      </p:sp>
      <p:sp>
        <p:nvSpPr>
          <p:cNvPr id="135" name="Lorem ipsum dolor sit amet, consectetuer adipiscing elit, sed diam nonummy nibh."/>
          <p:cNvSpPr txBox="1"/>
          <p:nvPr/>
        </p:nvSpPr>
        <p:spPr>
          <a:xfrm>
            <a:off x="6190621" y="2382908"/>
            <a:ext cx="3988975" cy="7202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Monitoring the number of participants in our district. </a:t>
            </a:r>
          </a:p>
        </p:txBody>
      </p:sp>
      <p:sp>
        <p:nvSpPr>
          <p:cNvPr id="136" name="Circle"/>
          <p:cNvSpPr/>
          <p:nvPr/>
        </p:nvSpPr>
        <p:spPr>
          <a:xfrm>
            <a:off x="5964841" y="2577807"/>
            <a:ext cx="88901"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37" name="Lorem ipsum dolor sit amet, consectetuer adipiscing elit, sed diam nonummy nibh."/>
          <p:cNvSpPr txBox="1"/>
          <p:nvPr/>
        </p:nvSpPr>
        <p:spPr>
          <a:xfrm>
            <a:off x="6190621" y="3164884"/>
            <a:ext cx="3988975" cy="7202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Making sure that participants are checking in regularly.</a:t>
            </a:r>
          </a:p>
        </p:txBody>
      </p:sp>
      <p:sp>
        <p:nvSpPr>
          <p:cNvPr id="138" name="Circle"/>
          <p:cNvSpPr/>
          <p:nvPr/>
        </p:nvSpPr>
        <p:spPr>
          <a:xfrm>
            <a:off x="5964841" y="3359783"/>
            <a:ext cx="88901"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39" name="Lorem ipsum dolor sit amet, consectetuer adipiscing elit, sed diam nonummy nibh."/>
          <p:cNvSpPr txBox="1"/>
          <p:nvPr/>
        </p:nvSpPr>
        <p:spPr>
          <a:xfrm>
            <a:off x="6190621" y="3921693"/>
            <a:ext cx="3988975" cy="1040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Ensuring participants are staying away from places they shouldn’t be that may hinder their recovery. </a:t>
            </a:r>
          </a:p>
        </p:txBody>
      </p:sp>
      <p:sp>
        <p:nvSpPr>
          <p:cNvPr id="140" name="Circle"/>
          <p:cNvSpPr/>
          <p:nvPr/>
        </p:nvSpPr>
        <p:spPr>
          <a:xfrm>
            <a:off x="5964841" y="4116592"/>
            <a:ext cx="88901"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grpSp>
        <p:nvGrpSpPr>
          <p:cNvPr id="150" name="Group"/>
          <p:cNvGrpSpPr/>
          <p:nvPr/>
        </p:nvGrpSpPr>
        <p:grpSpPr>
          <a:xfrm>
            <a:off x="11413043" y="8198041"/>
            <a:ext cx="3871430" cy="215901"/>
            <a:chOff x="0" y="-10062"/>
            <a:chExt cx="4826000" cy="215900"/>
          </a:xfrm>
        </p:grpSpPr>
        <p:sp>
          <p:nvSpPr>
            <p:cNvPr id="147"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48" name="Rounded Rectangle"/>
            <p:cNvSpPr/>
            <p:nvPr/>
          </p:nvSpPr>
          <p:spPr>
            <a:xfrm>
              <a:off x="2117" y="69850"/>
              <a:ext cx="3263035" cy="76132"/>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49" name="Circle"/>
            <p:cNvSpPr/>
            <p:nvPr/>
          </p:nvSpPr>
          <p:spPr>
            <a:xfrm>
              <a:off x="3149593" y="-10062"/>
              <a:ext cx="270545"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grpSp>
      <p:grpSp>
        <p:nvGrpSpPr>
          <p:cNvPr id="154" name="Group"/>
          <p:cNvGrpSpPr/>
          <p:nvPr/>
        </p:nvGrpSpPr>
        <p:grpSpPr>
          <a:xfrm>
            <a:off x="11413043" y="8831191"/>
            <a:ext cx="3877883" cy="215901"/>
            <a:chOff x="0" y="-10782"/>
            <a:chExt cx="4834044" cy="215900"/>
          </a:xfrm>
        </p:grpSpPr>
        <p:sp>
          <p:nvSpPr>
            <p:cNvPr id="151"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52" name="Rounded Rectangle"/>
            <p:cNvSpPr/>
            <p:nvPr/>
          </p:nvSpPr>
          <p:spPr>
            <a:xfrm>
              <a:off x="2117" y="69850"/>
              <a:ext cx="4622004" cy="76200"/>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53" name="Circle"/>
            <p:cNvSpPr/>
            <p:nvPr/>
          </p:nvSpPr>
          <p:spPr>
            <a:xfrm>
              <a:off x="4563505" y="-10782"/>
              <a:ext cx="270539"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dirty="0"/>
            </a:p>
          </p:txBody>
        </p:sp>
      </p:grpSp>
      <p:grpSp>
        <p:nvGrpSpPr>
          <p:cNvPr id="158" name="Group"/>
          <p:cNvGrpSpPr/>
          <p:nvPr/>
        </p:nvGrpSpPr>
        <p:grpSpPr>
          <a:xfrm>
            <a:off x="11413043" y="9475816"/>
            <a:ext cx="3871430" cy="215901"/>
            <a:chOff x="0" y="-1"/>
            <a:chExt cx="4826000" cy="215900"/>
          </a:xfrm>
        </p:grpSpPr>
        <p:sp>
          <p:nvSpPr>
            <p:cNvPr id="155"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56" name="Rounded Rectangle"/>
            <p:cNvSpPr/>
            <p:nvPr/>
          </p:nvSpPr>
          <p:spPr>
            <a:xfrm>
              <a:off x="2117" y="69850"/>
              <a:ext cx="4289545" cy="76200"/>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57" name="Circle"/>
            <p:cNvSpPr/>
            <p:nvPr/>
          </p:nvSpPr>
          <p:spPr>
            <a:xfrm>
              <a:off x="4247783" y="-1"/>
              <a:ext cx="270538"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dirty="0"/>
            </a:p>
          </p:txBody>
        </p:sp>
      </p:grpSp>
      <p:grpSp>
        <p:nvGrpSpPr>
          <p:cNvPr id="162" name="Group"/>
          <p:cNvGrpSpPr/>
          <p:nvPr/>
        </p:nvGrpSpPr>
        <p:grpSpPr>
          <a:xfrm>
            <a:off x="11413043" y="10109193"/>
            <a:ext cx="3871430" cy="215901"/>
            <a:chOff x="0" y="-466"/>
            <a:chExt cx="4826000" cy="215900"/>
          </a:xfrm>
        </p:grpSpPr>
        <p:sp>
          <p:nvSpPr>
            <p:cNvPr id="159"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60" name="Rounded Rectangle"/>
            <p:cNvSpPr/>
            <p:nvPr/>
          </p:nvSpPr>
          <p:spPr>
            <a:xfrm>
              <a:off x="2117" y="69850"/>
              <a:ext cx="3986928" cy="75735"/>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61" name="Circle"/>
            <p:cNvSpPr/>
            <p:nvPr/>
          </p:nvSpPr>
          <p:spPr>
            <a:xfrm>
              <a:off x="3804173" y="-466"/>
              <a:ext cx="270534"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grpSp>
      <p:sp>
        <p:nvSpPr>
          <p:cNvPr id="163" name="PRICE"/>
          <p:cNvSpPr txBox="1"/>
          <p:nvPr/>
        </p:nvSpPr>
        <p:spPr>
          <a:xfrm>
            <a:off x="11362254" y="7919492"/>
            <a:ext cx="607539"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a:latin typeface="SF Pro Display" pitchFamily="2" charset="0"/>
                <a:ea typeface="SF Pro Display" pitchFamily="2" charset="0"/>
                <a:cs typeface="SF Pro Display" pitchFamily="2" charset="0"/>
              </a:rPr>
              <a:t>PRICE</a:t>
            </a:r>
          </a:p>
        </p:txBody>
      </p:sp>
      <p:sp>
        <p:nvSpPr>
          <p:cNvPr id="164" name="COMFORT"/>
          <p:cNvSpPr txBox="1"/>
          <p:nvPr/>
        </p:nvSpPr>
        <p:spPr>
          <a:xfrm>
            <a:off x="11362243" y="8560842"/>
            <a:ext cx="1444306"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EASE OF SET UP</a:t>
            </a:r>
            <a:endParaRPr>
              <a:latin typeface="SF Pro Display" pitchFamily="2" charset="0"/>
              <a:ea typeface="SF Pro Display" pitchFamily="2" charset="0"/>
              <a:cs typeface="SF Pro Display" pitchFamily="2" charset="0"/>
            </a:endParaRPr>
          </a:p>
        </p:txBody>
      </p:sp>
      <p:sp>
        <p:nvSpPr>
          <p:cNvPr id="165" name="Convenience"/>
          <p:cNvSpPr txBox="1"/>
          <p:nvPr/>
        </p:nvSpPr>
        <p:spPr>
          <a:xfrm>
            <a:off x="11362243" y="9194768"/>
            <a:ext cx="1191032"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EASE OF USE</a:t>
            </a:r>
            <a:endParaRPr>
              <a:latin typeface="SF Pro Display" pitchFamily="2" charset="0"/>
              <a:ea typeface="SF Pro Display" pitchFamily="2" charset="0"/>
              <a:cs typeface="SF Pro Display" pitchFamily="2" charset="0"/>
            </a:endParaRPr>
          </a:p>
        </p:txBody>
      </p:sp>
      <p:sp>
        <p:nvSpPr>
          <p:cNvPr id="166" name="Speed"/>
          <p:cNvSpPr txBox="1"/>
          <p:nvPr/>
        </p:nvSpPr>
        <p:spPr>
          <a:xfrm>
            <a:off x="11362243" y="9841393"/>
            <a:ext cx="1981312"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QUALITY OF SUPPORT</a:t>
            </a:r>
            <a:endParaRPr>
              <a:latin typeface="SF Pro Display" pitchFamily="2" charset="0"/>
              <a:ea typeface="SF Pro Display" pitchFamily="2" charset="0"/>
              <a:cs typeface="SF Pro Display" pitchFamily="2" charset="0"/>
            </a:endParaRPr>
          </a:p>
        </p:txBody>
      </p:sp>
      <p:sp>
        <p:nvSpPr>
          <p:cNvPr id="188" name="Lorem ipsum dolor sit amet, consectetuer adipiscing elit, sed diam nonummy nibh euismod tincidunt ut laoreet dolore magna aliquam erat volutpat."/>
          <p:cNvSpPr txBox="1"/>
          <p:nvPr/>
        </p:nvSpPr>
        <p:spPr>
          <a:xfrm>
            <a:off x="5925583" y="7552566"/>
            <a:ext cx="4161930" cy="3553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ts val="3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0" i="1">
                <a:solidFill>
                  <a:srgbClr val="132A56"/>
                </a:solidFill>
                <a:latin typeface="Helvetica"/>
                <a:ea typeface="Helvetica"/>
                <a:cs typeface="Helvetica"/>
                <a:sym typeface="Helvetica"/>
              </a:defRPr>
            </a:lvl1pPr>
          </a:lstStyle>
          <a:p>
            <a:r>
              <a:rPr lang="en-US" dirty="0"/>
              <a:t>We are searching for an all-in-one platform that will allow us to customize our treatment plan based on how the participant is performing. The ability to monitor our participants remotely 24/7 on desktop and mobile is essential.</a:t>
            </a:r>
          </a:p>
        </p:txBody>
      </p:sp>
      <p:sp>
        <p:nvSpPr>
          <p:cNvPr id="195" name="Desktop"/>
          <p:cNvSpPr txBox="1"/>
          <p:nvPr/>
        </p:nvSpPr>
        <p:spPr>
          <a:xfrm>
            <a:off x="16753867" y="7928325"/>
            <a:ext cx="915315"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a:latin typeface="SF Pro Display" pitchFamily="2" charset="0"/>
                <a:ea typeface="SF Pro Display" pitchFamily="2" charset="0"/>
                <a:cs typeface="SF Pro Display" pitchFamily="2" charset="0"/>
              </a:rPr>
              <a:t>Desktop</a:t>
            </a:r>
          </a:p>
        </p:txBody>
      </p:sp>
      <p:sp>
        <p:nvSpPr>
          <p:cNvPr id="204" name="“"/>
          <p:cNvSpPr txBox="1"/>
          <p:nvPr/>
        </p:nvSpPr>
        <p:spPr>
          <a:xfrm>
            <a:off x="5919688" y="6872606"/>
            <a:ext cx="577081"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000">
                <a:solidFill>
                  <a:srgbClr val="092B59"/>
                </a:solidFill>
              </a:defRPr>
            </a:lvl1pPr>
          </a:lstStyle>
          <a:p>
            <a:r>
              <a:rPr dirty="0">
                <a:solidFill>
                  <a:srgbClr val="2B3D4A"/>
                </a:solidFill>
              </a:rPr>
              <a:t>“</a:t>
            </a:r>
          </a:p>
        </p:txBody>
      </p:sp>
      <p:sp>
        <p:nvSpPr>
          <p:cNvPr id="205" name="Technology"/>
          <p:cNvSpPr txBox="1"/>
          <p:nvPr/>
        </p:nvSpPr>
        <p:spPr>
          <a:xfrm>
            <a:off x="16740720" y="7291437"/>
            <a:ext cx="1747273"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a:solidFill>
                  <a:srgbClr val="2B3D4A"/>
                </a:solidFill>
                <a:latin typeface="Sofia Pro" pitchFamily="2" charset="77"/>
              </a:rPr>
              <a:t>Technology</a:t>
            </a:r>
          </a:p>
        </p:txBody>
      </p:sp>
      <p:sp>
        <p:nvSpPr>
          <p:cNvPr id="206" name="Nicky Parker, 28"/>
          <p:cNvSpPr txBox="1"/>
          <p:nvPr/>
        </p:nvSpPr>
        <p:spPr>
          <a:xfrm>
            <a:off x="468311" y="6063317"/>
            <a:ext cx="3975447"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solidFill>
                  <a:srgbClr val="FFFFFF"/>
                </a:solidFill>
                <a:latin typeface="Helvetica"/>
                <a:ea typeface="Helvetica"/>
                <a:cs typeface="Helvetica"/>
                <a:sym typeface="Helvetica"/>
              </a:defRPr>
            </a:pPr>
            <a:r>
              <a:rPr lang="en-US" sz="4400" dirty="0">
                <a:latin typeface="Sofia Pro" pitchFamily="2" charset="77"/>
              </a:rPr>
              <a:t>Ashley Jackson</a:t>
            </a:r>
            <a:endParaRPr sz="4400" b="0" dirty="0"/>
          </a:p>
        </p:txBody>
      </p:sp>
      <p:sp>
        <p:nvSpPr>
          <p:cNvPr id="207" name="The Advocate"/>
          <p:cNvSpPr txBox="1"/>
          <p:nvPr/>
        </p:nvSpPr>
        <p:spPr>
          <a:xfrm>
            <a:off x="460080" y="6694222"/>
            <a:ext cx="260808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FFFFFF"/>
                </a:solidFill>
                <a:latin typeface="Helvetica"/>
                <a:ea typeface="Helvetica"/>
                <a:cs typeface="Helvetica"/>
                <a:sym typeface="Helvetica"/>
              </a:defRPr>
            </a:lvl1pPr>
          </a:lstStyle>
          <a:p>
            <a:r>
              <a:rPr lang="en-US" dirty="0">
                <a:latin typeface="Sofia Pro" pitchFamily="2" charset="77"/>
              </a:rPr>
              <a:t>Court Director</a:t>
            </a:r>
            <a:endParaRPr dirty="0">
              <a:latin typeface="Sofia Pro" pitchFamily="2" charset="77"/>
            </a:endParaRPr>
          </a:p>
        </p:txBody>
      </p:sp>
      <p:sp>
        <p:nvSpPr>
          <p:cNvPr id="208" name="MARRIED…"/>
          <p:cNvSpPr txBox="1"/>
          <p:nvPr/>
        </p:nvSpPr>
        <p:spPr>
          <a:xfrm>
            <a:off x="475752" y="7649312"/>
            <a:ext cx="1319272" cy="14095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AGE</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COURT</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sz="1600" dirty="0">
                <a:latin typeface="SF Pro Display" pitchFamily="2" charset="0"/>
                <a:ea typeface="SF Pro Display" pitchFamily="2" charset="0"/>
                <a:cs typeface="SF Pro Display" pitchFamily="2" charset="0"/>
              </a:rPr>
              <a:t>EDUCATION</a:t>
            </a: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sz="1600" dirty="0">
                <a:latin typeface="SF Pro Display" pitchFamily="2" charset="0"/>
                <a:ea typeface="SF Pro Display" pitchFamily="2" charset="0"/>
                <a:cs typeface="SF Pro Display" pitchFamily="2" charset="0"/>
              </a:rPr>
              <a:t>LOCATION</a:t>
            </a:r>
          </a:p>
        </p:txBody>
      </p:sp>
      <p:sp>
        <p:nvSpPr>
          <p:cNvPr id="209" name="Yes…"/>
          <p:cNvSpPr txBox="1"/>
          <p:nvPr/>
        </p:nvSpPr>
        <p:spPr>
          <a:xfrm>
            <a:off x="2258825" y="7629007"/>
            <a:ext cx="2717193" cy="14095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35</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Drug Court</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Bachelors Degree</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San Diego, CA</a:t>
            </a:r>
            <a:endParaRPr sz="1600" dirty="0">
              <a:latin typeface="SF Pro Display" pitchFamily="2" charset="0"/>
              <a:ea typeface="SF Pro Display" pitchFamily="2" charset="0"/>
              <a:cs typeface="SF Pro Display" pitchFamily="2" charset="0"/>
            </a:endParaRPr>
          </a:p>
        </p:txBody>
      </p:sp>
      <p:sp>
        <p:nvSpPr>
          <p:cNvPr id="210" name="Rounded Rectangle"/>
          <p:cNvSpPr/>
          <p:nvPr/>
        </p:nvSpPr>
        <p:spPr>
          <a:xfrm>
            <a:off x="467510" y="10363430"/>
            <a:ext cx="2235449" cy="388690"/>
          </a:xfrm>
          <a:prstGeom prst="roundRect">
            <a:avLst>
              <a:gd name="adj" fmla="val 13287"/>
            </a:avLst>
          </a:prstGeom>
          <a:solidFill>
            <a:srgbClr val="00829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211" name="Rounded Rectangle"/>
          <p:cNvSpPr/>
          <p:nvPr/>
        </p:nvSpPr>
        <p:spPr>
          <a:xfrm>
            <a:off x="467510" y="9861780"/>
            <a:ext cx="2235449" cy="388690"/>
          </a:xfrm>
          <a:prstGeom prst="roundRect">
            <a:avLst>
              <a:gd name="adj" fmla="val 13287"/>
            </a:avLst>
          </a:prstGeom>
          <a:solidFill>
            <a:srgbClr val="00829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212" name="Rounded Rectangle"/>
          <p:cNvSpPr/>
          <p:nvPr/>
        </p:nvSpPr>
        <p:spPr>
          <a:xfrm>
            <a:off x="2836840" y="10363430"/>
            <a:ext cx="2235449" cy="388690"/>
          </a:xfrm>
          <a:prstGeom prst="roundRect">
            <a:avLst>
              <a:gd name="adj" fmla="val 13287"/>
            </a:avLst>
          </a:prstGeom>
          <a:solidFill>
            <a:srgbClr val="FF601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213" name="Rounded Rectangle"/>
          <p:cNvSpPr/>
          <p:nvPr/>
        </p:nvSpPr>
        <p:spPr>
          <a:xfrm>
            <a:off x="2836840" y="9861780"/>
            <a:ext cx="2235449" cy="388690"/>
          </a:xfrm>
          <a:prstGeom prst="roundRect">
            <a:avLst>
              <a:gd name="adj" fmla="val 13287"/>
            </a:avLst>
          </a:prstGeom>
          <a:solidFill>
            <a:srgbClr val="FF601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p>
        </p:txBody>
      </p:sp>
      <p:sp>
        <p:nvSpPr>
          <p:cNvPr id="214" name="Analytical"/>
          <p:cNvSpPr txBox="1"/>
          <p:nvPr/>
        </p:nvSpPr>
        <p:spPr>
          <a:xfrm>
            <a:off x="1207090" y="9849082"/>
            <a:ext cx="745397" cy="37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Empathetic</a:t>
            </a:r>
            <a:endParaRPr dirty="0">
              <a:latin typeface="SF Pro Display" pitchFamily="2" charset="0"/>
              <a:ea typeface="SF Pro Display" pitchFamily="2" charset="0"/>
              <a:cs typeface="SF Pro Display" pitchFamily="2" charset="0"/>
            </a:endParaRPr>
          </a:p>
        </p:txBody>
      </p:sp>
      <p:sp>
        <p:nvSpPr>
          <p:cNvPr id="215" name="Caring"/>
          <p:cNvSpPr txBox="1"/>
          <p:nvPr/>
        </p:nvSpPr>
        <p:spPr>
          <a:xfrm>
            <a:off x="3903227" y="9867366"/>
            <a:ext cx="102657" cy="37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endParaRPr dirty="0">
              <a:latin typeface="SF Pro Display" pitchFamily="2" charset="0"/>
              <a:ea typeface="SF Pro Display" pitchFamily="2" charset="0"/>
              <a:cs typeface="SF Pro Display" pitchFamily="2" charset="0"/>
            </a:endParaRPr>
          </a:p>
        </p:txBody>
      </p:sp>
      <p:sp>
        <p:nvSpPr>
          <p:cNvPr id="216" name="Intelligent"/>
          <p:cNvSpPr txBox="1"/>
          <p:nvPr/>
        </p:nvSpPr>
        <p:spPr>
          <a:xfrm>
            <a:off x="1316371" y="10361012"/>
            <a:ext cx="538609" cy="37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Logical</a:t>
            </a:r>
            <a:endParaRPr dirty="0">
              <a:latin typeface="SF Pro Display" pitchFamily="2" charset="0"/>
              <a:ea typeface="SF Pro Display" pitchFamily="2" charset="0"/>
              <a:cs typeface="SF Pro Display" pitchFamily="2" charset="0"/>
            </a:endParaRPr>
          </a:p>
        </p:txBody>
      </p:sp>
      <p:sp>
        <p:nvSpPr>
          <p:cNvPr id="217" name="Cautious"/>
          <p:cNvSpPr txBox="1"/>
          <p:nvPr/>
        </p:nvSpPr>
        <p:spPr>
          <a:xfrm>
            <a:off x="3601411" y="10361908"/>
            <a:ext cx="694101" cy="37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Adaptable</a:t>
            </a:r>
            <a:endParaRPr dirty="0">
              <a:latin typeface="SF Pro Display" pitchFamily="2" charset="0"/>
              <a:ea typeface="SF Pro Display" pitchFamily="2" charset="0"/>
              <a:cs typeface="SF Pro Display" pitchFamily="2" charset="0"/>
            </a:endParaRPr>
          </a:p>
        </p:txBody>
      </p:sp>
      <p:sp>
        <p:nvSpPr>
          <p:cNvPr id="219" name="Smartphone"/>
          <p:cNvSpPr txBox="1"/>
          <p:nvPr/>
        </p:nvSpPr>
        <p:spPr>
          <a:xfrm>
            <a:off x="16753856" y="8588736"/>
            <a:ext cx="1365760" cy="31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a:latin typeface="SF Pro Display" pitchFamily="2" charset="0"/>
                <a:ea typeface="SF Pro Display" pitchFamily="2" charset="0"/>
                <a:cs typeface="SF Pro Display" pitchFamily="2" charset="0"/>
              </a:rPr>
              <a:t>Smartphone</a:t>
            </a:r>
          </a:p>
        </p:txBody>
      </p:sp>
      <p:sp>
        <p:nvSpPr>
          <p:cNvPr id="220" name="Social Media"/>
          <p:cNvSpPr txBox="1"/>
          <p:nvPr/>
        </p:nvSpPr>
        <p:spPr>
          <a:xfrm>
            <a:off x="16753856" y="9249125"/>
            <a:ext cx="942566"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err="1">
                <a:latin typeface="SF Pro Display" pitchFamily="2" charset="0"/>
                <a:ea typeface="SF Pro Display" pitchFamily="2" charset="0"/>
                <a:cs typeface="SF Pro Display" pitchFamily="2" charset="0"/>
              </a:rPr>
              <a:t>iNTERNET</a:t>
            </a:r>
            <a:endParaRPr>
              <a:latin typeface="SF Pro Display" pitchFamily="2" charset="0"/>
              <a:ea typeface="SF Pro Display" pitchFamily="2" charset="0"/>
              <a:cs typeface="SF Pro Display" pitchFamily="2" charset="0"/>
            </a:endParaRPr>
          </a:p>
        </p:txBody>
      </p:sp>
      <p:sp>
        <p:nvSpPr>
          <p:cNvPr id="104" name="Frustrations">
            <a:extLst>
              <a:ext uri="{FF2B5EF4-FFF2-40B4-BE49-F238E27FC236}">
                <a16:creationId xmlns:a16="http://schemas.microsoft.com/office/drawing/2014/main" id="{2D7F4C90-5EF3-D543-8E5A-5B0D9889B1F0}"/>
              </a:ext>
            </a:extLst>
          </p:cNvPr>
          <p:cNvSpPr txBox="1"/>
          <p:nvPr/>
        </p:nvSpPr>
        <p:spPr>
          <a:xfrm>
            <a:off x="11263201" y="1815630"/>
            <a:ext cx="102752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lang="en-US">
                <a:solidFill>
                  <a:srgbClr val="2B3D4A"/>
                </a:solidFill>
                <a:latin typeface="Sofia Pro" pitchFamily="2" charset="77"/>
              </a:rPr>
              <a:t>Needs</a:t>
            </a:r>
            <a:endParaRPr>
              <a:solidFill>
                <a:srgbClr val="2B3D4A"/>
              </a:solidFill>
              <a:latin typeface="Sofia Pro" pitchFamily="2" charset="77"/>
            </a:endParaRPr>
          </a:p>
        </p:txBody>
      </p:sp>
      <p:sp>
        <p:nvSpPr>
          <p:cNvPr id="105" name="Lorem ipsum dolor sit amet, consectetuer adipiscing elit, sed diam nonummy nibh.">
            <a:extLst>
              <a:ext uri="{FF2B5EF4-FFF2-40B4-BE49-F238E27FC236}">
                <a16:creationId xmlns:a16="http://schemas.microsoft.com/office/drawing/2014/main" id="{01D72635-7FE7-814F-A2D2-4C4C8B53AF9A}"/>
              </a:ext>
            </a:extLst>
          </p:cNvPr>
          <p:cNvSpPr txBox="1"/>
          <p:nvPr/>
        </p:nvSpPr>
        <p:spPr>
          <a:xfrm>
            <a:off x="11578855" y="2382908"/>
            <a:ext cx="3988974" cy="7202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Way of randomizing and scheduling drug tests.</a:t>
            </a:r>
          </a:p>
        </p:txBody>
      </p:sp>
      <p:sp>
        <p:nvSpPr>
          <p:cNvPr id="106" name="Circle">
            <a:extLst>
              <a:ext uri="{FF2B5EF4-FFF2-40B4-BE49-F238E27FC236}">
                <a16:creationId xmlns:a16="http://schemas.microsoft.com/office/drawing/2014/main" id="{4C88364B-FEB1-3243-AA85-9165DE90879F}"/>
              </a:ext>
            </a:extLst>
          </p:cNvPr>
          <p:cNvSpPr/>
          <p:nvPr/>
        </p:nvSpPr>
        <p:spPr>
          <a:xfrm>
            <a:off x="11353075" y="2577807"/>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07" name="Lorem ipsum dolor sit amet, consectetuer adipiscing elit, sed diam nonummy nibh.">
            <a:extLst>
              <a:ext uri="{FF2B5EF4-FFF2-40B4-BE49-F238E27FC236}">
                <a16:creationId xmlns:a16="http://schemas.microsoft.com/office/drawing/2014/main" id="{EC7E41C6-6A87-6045-864E-48D1E32CDB57}"/>
              </a:ext>
            </a:extLst>
          </p:cNvPr>
          <p:cNvSpPr txBox="1"/>
          <p:nvPr/>
        </p:nvSpPr>
        <p:spPr>
          <a:xfrm>
            <a:off x="11578855" y="3100765"/>
            <a:ext cx="3988974" cy="1040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A platform that allows for fully fleshed out violation reports with all information required to present to a judge. </a:t>
            </a:r>
          </a:p>
        </p:txBody>
      </p:sp>
      <p:sp>
        <p:nvSpPr>
          <p:cNvPr id="108" name="Circle">
            <a:extLst>
              <a:ext uri="{FF2B5EF4-FFF2-40B4-BE49-F238E27FC236}">
                <a16:creationId xmlns:a16="http://schemas.microsoft.com/office/drawing/2014/main" id="{482A0320-E073-FA47-8D1C-EB080607128D}"/>
              </a:ext>
            </a:extLst>
          </p:cNvPr>
          <p:cNvSpPr/>
          <p:nvPr/>
        </p:nvSpPr>
        <p:spPr>
          <a:xfrm>
            <a:off x="11353075" y="3295664"/>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09" name="Lorem ipsum dolor sit amet, consectetuer adipiscing elit, sed diam nonummy nibh.">
            <a:extLst>
              <a:ext uri="{FF2B5EF4-FFF2-40B4-BE49-F238E27FC236}">
                <a16:creationId xmlns:a16="http://schemas.microsoft.com/office/drawing/2014/main" id="{C3887457-D619-E749-BC90-694448636053}"/>
              </a:ext>
            </a:extLst>
          </p:cNvPr>
          <p:cNvSpPr txBox="1"/>
          <p:nvPr/>
        </p:nvSpPr>
        <p:spPr>
          <a:xfrm>
            <a:off x="11578855" y="4200700"/>
            <a:ext cx="3988974" cy="7198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Easy set up and use to ensure seamless transfer to new platform.</a:t>
            </a:r>
          </a:p>
        </p:txBody>
      </p:sp>
      <p:sp>
        <p:nvSpPr>
          <p:cNvPr id="110" name="Circle">
            <a:extLst>
              <a:ext uri="{FF2B5EF4-FFF2-40B4-BE49-F238E27FC236}">
                <a16:creationId xmlns:a16="http://schemas.microsoft.com/office/drawing/2014/main" id="{2918F9A2-D143-144B-A73E-C911DF1E055E}"/>
              </a:ext>
            </a:extLst>
          </p:cNvPr>
          <p:cNvSpPr/>
          <p:nvPr/>
        </p:nvSpPr>
        <p:spPr>
          <a:xfrm>
            <a:off x="11353075" y="4395599"/>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1" name="Frustrations">
            <a:extLst>
              <a:ext uri="{FF2B5EF4-FFF2-40B4-BE49-F238E27FC236}">
                <a16:creationId xmlns:a16="http://schemas.microsoft.com/office/drawing/2014/main" id="{10482FCF-4EC0-CF4D-B275-B4797F7A0C1F}"/>
              </a:ext>
            </a:extLst>
          </p:cNvPr>
          <p:cNvSpPr txBox="1"/>
          <p:nvPr/>
        </p:nvSpPr>
        <p:spPr>
          <a:xfrm>
            <a:off x="16735674" y="1815630"/>
            <a:ext cx="1410643"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lang="en-US">
                <a:solidFill>
                  <a:srgbClr val="2B3D4A"/>
                </a:solidFill>
                <a:latin typeface="Sofia Pro" pitchFamily="2" charset="77"/>
              </a:rPr>
              <a:t>Solutions</a:t>
            </a:r>
            <a:endParaRPr>
              <a:solidFill>
                <a:srgbClr val="2B3D4A"/>
              </a:solidFill>
              <a:latin typeface="Sofia Pro" pitchFamily="2" charset="77"/>
            </a:endParaRPr>
          </a:p>
        </p:txBody>
      </p:sp>
      <p:sp>
        <p:nvSpPr>
          <p:cNvPr id="112" name="Lorem ipsum dolor sit amet, consectetuer adipiscing elit, sed diam nonummy nibh.">
            <a:extLst>
              <a:ext uri="{FF2B5EF4-FFF2-40B4-BE49-F238E27FC236}">
                <a16:creationId xmlns:a16="http://schemas.microsoft.com/office/drawing/2014/main" id="{4BB57831-E50F-8443-9EAA-CEF2D1400237}"/>
              </a:ext>
            </a:extLst>
          </p:cNvPr>
          <p:cNvSpPr txBox="1"/>
          <p:nvPr/>
        </p:nvSpPr>
        <p:spPr>
          <a:xfrm>
            <a:off x="17051328" y="2382908"/>
            <a:ext cx="3988974" cy="1682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A software solution that allows for scheduling tests for participants that need extra check-ins and incentivizing the participants that are performing well during their drug court duties. </a:t>
            </a:r>
          </a:p>
        </p:txBody>
      </p:sp>
      <p:sp>
        <p:nvSpPr>
          <p:cNvPr id="113" name="Circle">
            <a:extLst>
              <a:ext uri="{FF2B5EF4-FFF2-40B4-BE49-F238E27FC236}">
                <a16:creationId xmlns:a16="http://schemas.microsoft.com/office/drawing/2014/main" id="{03A5E63F-E3FB-C04D-9112-EADD53FED304}"/>
              </a:ext>
            </a:extLst>
          </p:cNvPr>
          <p:cNvSpPr/>
          <p:nvPr/>
        </p:nvSpPr>
        <p:spPr>
          <a:xfrm>
            <a:off x="16825548" y="2577807"/>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4" name="Lorem ipsum dolor sit amet, consectetuer adipiscing elit, sed diam nonummy nibh.">
            <a:extLst>
              <a:ext uri="{FF2B5EF4-FFF2-40B4-BE49-F238E27FC236}">
                <a16:creationId xmlns:a16="http://schemas.microsoft.com/office/drawing/2014/main" id="{000D018B-6682-1342-B6DD-46D6B9B48353}"/>
              </a:ext>
            </a:extLst>
          </p:cNvPr>
          <p:cNvSpPr txBox="1"/>
          <p:nvPr/>
        </p:nvSpPr>
        <p:spPr>
          <a:xfrm>
            <a:off x="17051328" y="4061263"/>
            <a:ext cx="3988974" cy="7198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A dependable platform to monitor participants through 24/7 location tracking. </a:t>
            </a:r>
          </a:p>
        </p:txBody>
      </p:sp>
      <p:sp>
        <p:nvSpPr>
          <p:cNvPr id="115" name="Circle">
            <a:extLst>
              <a:ext uri="{FF2B5EF4-FFF2-40B4-BE49-F238E27FC236}">
                <a16:creationId xmlns:a16="http://schemas.microsoft.com/office/drawing/2014/main" id="{7527EBBE-2EC3-7242-8F31-CF585C85EBDF}"/>
              </a:ext>
            </a:extLst>
          </p:cNvPr>
          <p:cNvSpPr/>
          <p:nvPr/>
        </p:nvSpPr>
        <p:spPr>
          <a:xfrm>
            <a:off x="16825548" y="4256162"/>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6" name="Lorem ipsum dolor sit amet, consectetuer adipiscing elit, sed diam nonummy nibh.">
            <a:extLst>
              <a:ext uri="{FF2B5EF4-FFF2-40B4-BE49-F238E27FC236}">
                <a16:creationId xmlns:a16="http://schemas.microsoft.com/office/drawing/2014/main" id="{E245E1DB-A139-114E-904C-2C8EE7DCB568}"/>
              </a:ext>
            </a:extLst>
          </p:cNvPr>
          <p:cNvSpPr txBox="1"/>
          <p:nvPr/>
        </p:nvSpPr>
        <p:spPr>
          <a:xfrm>
            <a:off x="17051328" y="4818072"/>
            <a:ext cx="3988974" cy="1040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A platform that connects probation officers and case managers with participants remotely. </a:t>
            </a:r>
          </a:p>
        </p:txBody>
      </p:sp>
      <p:sp>
        <p:nvSpPr>
          <p:cNvPr id="117" name="Circle">
            <a:extLst>
              <a:ext uri="{FF2B5EF4-FFF2-40B4-BE49-F238E27FC236}">
                <a16:creationId xmlns:a16="http://schemas.microsoft.com/office/drawing/2014/main" id="{FA483CC2-8F26-DC43-822F-FB9D4785A1AA}"/>
              </a:ext>
            </a:extLst>
          </p:cNvPr>
          <p:cNvSpPr/>
          <p:nvPr/>
        </p:nvSpPr>
        <p:spPr>
          <a:xfrm>
            <a:off x="16825548" y="5012971"/>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8" name="Rounded Rectangle">
            <a:extLst>
              <a:ext uri="{FF2B5EF4-FFF2-40B4-BE49-F238E27FC236}">
                <a16:creationId xmlns:a16="http://schemas.microsoft.com/office/drawing/2014/main" id="{3825868A-FCF1-304C-B3DC-4937EC0595B2}"/>
              </a:ext>
            </a:extLst>
          </p:cNvPr>
          <p:cNvSpPr/>
          <p:nvPr/>
        </p:nvSpPr>
        <p:spPr>
          <a:xfrm>
            <a:off x="16804657" y="8277885"/>
            <a:ext cx="3755298" cy="78356"/>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31" name="Circle">
            <a:extLst>
              <a:ext uri="{FF2B5EF4-FFF2-40B4-BE49-F238E27FC236}">
                <a16:creationId xmlns:a16="http://schemas.microsoft.com/office/drawing/2014/main" id="{00A50058-475A-0C47-BA9B-48A566435C9A}"/>
              </a:ext>
            </a:extLst>
          </p:cNvPr>
          <p:cNvSpPr/>
          <p:nvPr/>
        </p:nvSpPr>
        <p:spPr>
          <a:xfrm>
            <a:off x="20026256" y="8208034"/>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34" name="Rounded Rectangle">
            <a:extLst>
              <a:ext uri="{FF2B5EF4-FFF2-40B4-BE49-F238E27FC236}">
                <a16:creationId xmlns:a16="http://schemas.microsoft.com/office/drawing/2014/main" id="{B618B593-CDCC-5C4F-BF6A-A518BE046C31}"/>
              </a:ext>
            </a:extLst>
          </p:cNvPr>
          <p:cNvSpPr/>
          <p:nvPr/>
        </p:nvSpPr>
        <p:spPr>
          <a:xfrm>
            <a:off x="16806784" y="8277885"/>
            <a:ext cx="3243923" cy="78356"/>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87" name="Rounded Rectangle">
            <a:extLst>
              <a:ext uri="{FF2B5EF4-FFF2-40B4-BE49-F238E27FC236}">
                <a16:creationId xmlns:a16="http://schemas.microsoft.com/office/drawing/2014/main" id="{850789CD-1406-B243-B8F7-71BB5B265D7A}"/>
              </a:ext>
            </a:extLst>
          </p:cNvPr>
          <p:cNvSpPr/>
          <p:nvPr/>
        </p:nvSpPr>
        <p:spPr>
          <a:xfrm>
            <a:off x="16802540" y="8913011"/>
            <a:ext cx="3755298" cy="78356"/>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18" name="Circle">
            <a:extLst>
              <a:ext uri="{FF2B5EF4-FFF2-40B4-BE49-F238E27FC236}">
                <a16:creationId xmlns:a16="http://schemas.microsoft.com/office/drawing/2014/main" id="{87EEC0FA-8090-514A-8780-3948399759A0}"/>
              </a:ext>
            </a:extLst>
          </p:cNvPr>
          <p:cNvSpPr/>
          <p:nvPr/>
        </p:nvSpPr>
        <p:spPr>
          <a:xfrm>
            <a:off x="19536567" y="8842964"/>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1" name="Rounded Rectangle">
            <a:extLst>
              <a:ext uri="{FF2B5EF4-FFF2-40B4-BE49-F238E27FC236}">
                <a16:creationId xmlns:a16="http://schemas.microsoft.com/office/drawing/2014/main" id="{53F2B372-E94A-7B40-97A0-7E219B73F1F8}"/>
              </a:ext>
            </a:extLst>
          </p:cNvPr>
          <p:cNvSpPr/>
          <p:nvPr/>
        </p:nvSpPr>
        <p:spPr>
          <a:xfrm>
            <a:off x="16804667" y="8913011"/>
            <a:ext cx="2854008" cy="78356"/>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2" name="Rounded Rectangle">
            <a:extLst>
              <a:ext uri="{FF2B5EF4-FFF2-40B4-BE49-F238E27FC236}">
                <a16:creationId xmlns:a16="http://schemas.microsoft.com/office/drawing/2014/main" id="{5E4AD1FA-2F9E-D341-924E-48BFCB7292B2}"/>
              </a:ext>
            </a:extLst>
          </p:cNvPr>
          <p:cNvSpPr/>
          <p:nvPr/>
        </p:nvSpPr>
        <p:spPr>
          <a:xfrm>
            <a:off x="16800433" y="9576003"/>
            <a:ext cx="3755299" cy="78356"/>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3" name="Circle">
            <a:extLst>
              <a:ext uri="{FF2B5EF4-FFF2-40B4-BE49-F238E27FC236}">
                <a16:creationId xmlns:a16="http://schemas.microsoft.com/office/drawing/2014/main" id="{49CB28AC-A265-F54E-A4BD-E2ECC328A590}"/>
              </a:ext>
            </a:extLst>
          </p:cNvPr>
          <p:cNvSpPr/>
          <p:nvPr/>
        </p:nvSpPr>
        <p:spPr>
          <a:xfrm>
            <a:off x="19263340" y="9506152"/>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4" name="Rounded Rectangle">
            <a:extLst>
              <a:ext uri="{FF2B5EF4-FFF2-40B4-BE49-F238E27FC236}">
                <a16:creationId xmlns:a16="http://schemas.microsoft.com/office/drawing/2014/main" id="{8275226D-AFAD-D74B-8C39-B617DEA57D85}"/>
              </a:ext>
            </a:extLst>
          </p:cNvPr>
          <p:cNvSpPr/>
          <p:nvPr/>
        </p:nvSpPr>
        <p:spPr>
          <a:xfrm>
            <a:off x="16802550" y="9576003"/>
            <a:ext cx="2602851" cy="76200"/>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5" name="Social Media">
            <a:extLst>
              <a:ext uri="{FF2B5EF4-FFF2-40B4-BE49-F238E27FC236}">
                <a16:creationId xmlns:a16="http://schemas.microsoft.com/office/drawing/2014/main" id="{FCDB45A1-6E5B-1B4A-AAC7-6FA7A392F569}"/>
              </a:ext>
            </a:extLst>
          </p:cNvPr>
          <p:cNvSpPr txBox="1"/>
          <p:nvPr/>
        </p:nvSpPr>
        <p:spPr>
          <a:xfrm>
            <a:off x="16751409" y="9852166"/>
            <a:ext cx="1070806"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software</a:t>
            </a:r>
            <a:endParaRPr>
              <a:latin typeface="SF Pro Display" pitchFamily="2" charset="0"/>
              <a:ea typeface="SF Pro Display" pitchFamily="2" charset="0"/>
              <a:cs typeface="SF Pro Display" pitchFamily="2" charset="0"/>
            </a:endParaRPr>
          </a:p>
        </p:txBody>
      </p:sp>
      <p:sp>
        <p:nvSpPr>
          <p:cNvPr id="226" name="Rounded Rectangle">
            <a:extLst>
              <a:ext uri="{FF2B5EF4-FFF2-40B4-BE49-F238E27FC236}">
                <a16:creationId xmlns:a16="http://schemas.microsoft.com/office/drawing/2014/main" id="{25827DFB-9F28-E64C-8870-C0A6A1358DA9}"/>
              </a:ext>
            </a:extLst>
          </p:cNvPr>
          <p:cNvSpPr/>
          <p:nvPr/>
        </p:nvSpPr>
        <p:spPr>
          <a:xfrm>
            <a:off x="16797976" y="10187423"/>
            <a:ext cx="3761980" cy="69987"/>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7" name="Circle">
            <a:extLst>
              <a:ext uri="{FF2B5EF4-FFF2-40B4-BE49-F238E27FC236}">
                <a16:creationId xmlns:a16="http://schemas.microsoft.com/office/drawing/2014/main" id="{6E7EE2AF-389A-4042-896F-91C491A7877C}"/>
              </a:ext>
            </a:extLst>
          </p:cNvPr>
          <p:cNvSpPr/>
          <p:nvPr/>
        </p:nvSpPr>
        <p:spPr>
          <a:xfrm>
            <a:off x="18652494" y="10109192"/>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8" name="Rounded Rectangle">
            <a:extLst>
              <a:ext uri="{FF2B5EF4-FFF2-40B4-BE49-F238E27FC236}">
                <a16:creationId xmlns:a16="http://schemas.microsoft.com/office/drawing/2014/main" id="{CDBD69C7-96A1-894F-A54E-DDF65F0F8D1E}"/>
              </a:ext>
            </a:extLst>
          </p:cNvPr>
          <p:cNvSpPr/>
          <p:nvPr/>
        </p:nvSpPr>
        <p:spPr>
          <a:xfrm>
            <a:off x="16800103" y="10179044"/>
            <a:ext cx="1918109" cy="76200"/>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94" name="Lorem ipsum dolor sit amet, consectetuer adipiscing elit, sed diam nonummy nibh.">
            <a:extLst>
              <a:ext uri="{FF2B5EF4-FFF2-40B4-BE49-F238E27FC236}">
                <a16:creationId xmlns:a16="http://schemas.microsoft.com/office/drawing/2014/main" id="{C9D283FE-7324-6F4E-A19F-D43F88387069}"/>
              </a:ext>
            </a:extLst>
          </p:cNvPr>
          <p:cNvSpPr txBox="1"/>
          <p:nvPr/>
        </p:nvSpPr>
        <p:spPr>
          <a:xfrm>
            <a:off x="11578855" y="4936272"/>
            <a:ext cx="3988974" cy="1040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A responsive platform that can operate on both mobile and desktop keeping case managers connected to participants.</a:t>
            </a:r>
          </a:p>
        </p:txBody>
      </p:sp>
      <p:sp>
        <p:nvSpPr>
          <p:cNvPr id="95" name="Circle">
            <a:extLst>
              <a:ext uri="{FF2B5EF4-FFF2-40B4-BE49-F238E27FC236}">
                <a16:creationId xmlns:a16="http://schemas.microsoft.com/office/drawing/2014/main" id="{59CBF8D0-8768-BA4C-B813-A514BFF1F0F2}"/>
              </a:ext>
            </a:extLst>
          </p:cNvPr>
          <p:cNvSpPr/>
          <p:nvPr/>
        </p:nvSpPr>
        <p:spPr>
          <a:xfrm>
            <a:off x="11353075" y="5131171"/>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98" name="Rectangle">
            <a:extLst>
              <a:ext uri="{FF2B5EF4-FFF2-40B4-BE49-F238E27FC236}">
                <a16:creationId xmlns:a16="http://schemas.microsoft.com/office/drawing/2014/main" id="{9214D597-D379-2240-B834-81C619A912D7}"/>
              </a:ext>
            </a:extLst>
          </p:cNvPr>
          <p:cNvSpPr/>
          <p:nvPr/>
        </p:nvSpPr>
        <p:spPr>
          <a:xfrm>
            <a:off x="1" y="0"/>
            <a:ext cx="21564600" cy="1157842"/>
          </a:xfrm>
          <a:prstGeom prst="rect">
            <a:avLst/>
          </a:prstGeom>
          <a:solidFill>
            <a:srgbClr val="2B3D4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99" name="Rectangle">
            <a:extLst>
              <a:ext uri="{FF2B5EF4-FFF2-40B4-BE49-F238E27FC236}">
                <a16:creationId xmlns:a16="http://schemas.microsoft.com/office/drawing/2014/main" id="{F29BA1E9-625E-AE4B-9FE9-AA0ECFA40C3C}"/>
              </a:ext>
            </a:extLst>
          </p:cNvPr>
          <p:cNvSpPr/>
          <p:nvPr/>
        </p:nvSpPr>
        <p:spPr>
          <a:xfrm>
            <a:off x="0" y="1142828"/>
            <a:ext cx="21564600" cy="88166"/>
          </a:xfrm>
          <a:prstGeom prst="rect">
            <a:avLst/>
          </a:prstGeom>
          <a:solidFill>
            <a:srgbClr val="FF601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pic>
        <p:nvPicPr>
          <p:cNvPr id="3" name="Picture 2" descr="A picture containing drawing&#10;&#10;Description automatically generated">
            <a:extLst>
              <a:ext uri="{FF2B5EF4-FFF2-40B4-BE49-F238E27FC236}">
                <a16:creationId xmlns:a16="http://schemas.microsoft.com/office/drawing/2014/main" id="{59DE9CB5-64F4-0340-8142-38FDEDB0F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3405" y="238337"/>
            <a:ext cx="3739892" cy="701230"/>
          </a:xfrm>
          <a:prstGeom prst="rect">
            <a:avLst/>
          </a:prstGeom>
        </p:spPr>
      </p:pic>
      <p:sp>
        <p:nvSpPr>
          <p:cNvPr id="90" name="Cautious">
            <a:extLst>
              <a:ext uri="{FF2B5EF4-FFF2-40B4-BE49-F238E27FC236}">
                <a16:creationId xmlns:a16="http://schemas.microsoft.com/office/drawing/2014/main" id="{D9D902EB-358F-2142-81EF-B44E54459902}"/>
              </a:ext>
            </a:extLst>
          </p:cNvPr>
          <p:cNvSpPr txBox="1"/>
          <p:nvPr/>
        </p:nvSpPr>
        <p:spPr>
          <a:xfrm>
            <a:off x="3649502" y="9847681"/>
            <a:ext cx="597921" cy="37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Resilient</a:t>
            </a:r>
            <a:endParaRPr dirty="0">
              <a:latin typeface="SF Pro Display" pitchFamily="2" charset="0"/>
              <a:ea typeface="SF Pro Display" pitchFamily="2" charset="0"/>
              <a:cs typeface="SF Pro Display" pitchFamily="2" charset="0"/>
            </a:endParaRPr>
          </a:p>
        </p:txBody>
      </p:sp>
    </p:spTree>
    <p:extLst>
      <p:ext uri="{BB962C8B-B14F-4D97-AF65-F5344CB8AC3E}">
        <p14:creationId xmlns:p14="http://schemas.microsoft.com/office/powerpoint/2010/main" val="9315158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kal-visuals-644747-unsplash.jpg"/>
          <p:cNvPicPr>
            <a:picLocks noChangeAspect="1"/>
          </p:cNvPicPr>
          <p:nvPr/>
        </p:nvPicPr>
        <p:blipFill rotWithShape="1">
          <a:blip r:embed="rId2">
            <a:extLst>
              <a:ext uri="{28A0092B-C50C-407E-A947-70E740481C1C}">
                <a14:useLocalDpi xmlns:a14="http://schemas.microsoft.com/office/drawing/2010/main" val="0"/>
              </a:ext>
            </a:extLst>
          </a:blip>
          <a:srcRect l="39768" t="4635" r="11145" b="60197"/>
          <a:stretch/>
        </p:blipFill>
        <p:spPr>
          <a:xfrm>
            <a:off x="0" y="677879"/>
            <a:ext cx="5331214" cy="5729167"/>
          </a:xfrm>
          <a:prstGeom prst="rect">
            <a:avLst/>
          </a:prstGeom>
          <a:ln w="12700">
            <a:miter lim="400000"/>
          </a:ln>
        </p:spPr>
      </p:pic>
      <p:sp>
        <p:nvSpPr>
          <p:cNvPr id="120" name="Rectangle"/>
          <p:cNvSpPr/>
          <p:nvPr/>
        </p:nvSpPr>
        <p:spPr>
          <a:xfrm>
            <a:off x="6216" y="5803167"/>
            <a:ext cx="5314341" cy="5626833"/>
          </a:xfrm>
          <a:prstGeom prst="rect">
            <a:avLst/>
          </a:prstGeom>
          <a:solidFill>
            <a:srgbClr val="2B3D4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1" name="Rectangle"/>
          <p:cNvSpPr/>
          <p:nvPr/>
        </p:nvSpPr>
        <p:spPr>
          <a:xfrm>
            <a:off x="5331214" y="6770590"/>
            <a:ext cx="5328643" cy="4659410"/>
          </a:xfrm>
          <a:prstGeom prst="rect">
            <a:avLst/>
          </a:prstGeom>
          <a:solidFill>
            <a:srgbClr val="E5E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3" name="Line"/>
          <p:cNvSpPr/>
          <p:nvPr/>
        </p:nvSpPr>
        <p:spPr>
          <a:xfrm flipV="1">
            <a:off x="10641539" y="-1134534"/>
            <a:ext cx="1" cy="13699068"/>
          </a:xfrm>
          <a:prstGeom prst="line">
            <a:avLst/>
          </a:prstGeom>
          <a:ln w="12700">
            <a:solidFill>
              <a:srgbClr val="D9E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4" name="Line"/>
          <p:cNvSpPr/>
          <p:nvPr/>
        </p:nvSpPr>
        <p:spPr>
          <a:xfrm flipH="1" flipV="1">
            <a:off x="16109058" y="-1105134"/>
            <a:ext cx="20690" cy="13699068"/>
          </a:xfrm>
          <a:prstGeom prst="line">
            <a:avLst/>
          </a:prstGeom>
          <a:ln w="12700">
            <a:solidFill>
              <a:srgbClr val="D9E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6" name="Line"/>
          <p:cNvSpPr/>
          <p:nvPr/>
        </p:nvSpPr>
        <p:spPr>
          <a:xfrm flipH="1">
            <a:off x="10658121" y="6766752"/>
            <a:ext cx="10643980" cy="3838"/>
          </a:xfrm>
          <a:prstGeom prst="line">
            <a:avLst/>
          </a:prstGeom>
          <a:ln w="12700">
            <a:solidFill>
              <a:srgbClr val="D9E9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27" name="Goals"/>
          <p:cNvSpPr txBox="1"/>
          <p:nvPr/>
        </p:nvSpPr>
        <p:spPr>
          <a:xfrm>
            <a:off x="5919688" y="1815630"/>
            <a:ext cx="1744067"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lang="en-US" dirty="0">
                <a:solidFill>
                  <a:srgbClr val="2B3D4A"/>
                </a:solidFill>
                <a:latin typeface="Sofia Pro" pitchFamily="2" charset="77"/>
              </a:rPr>
              <a:t>Challenges</a:t>
            </a:r>
            <a:endParaRPr dirty="0">
              <a:solidFill>
                <a:srgbClr val="2B3D4A"/>
              </a:solidFill>
              <a:latin typeface="Sofia Pro" pitchFamily="2" charset="77"/>
            </a:endParaRPr>
          </a:p>
        </p:txBody>
      </p:sp>
      <p:sp>
        <p:nvSpPr>
          <p:cNvPr id="129" name="Motivations"/>
          <p:cNvSpPr txBox="1"/>
          <p:nvPr/>
        </p:nvSpPr>
        <p:spPr>
          <a:xfrm>
            <a:off x="11359856" y="7291437"/>
            <a:ext cx="1811393"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a:solidFill>
                  <a:srgbClr val="2B3D4A"/>
                </a:solidFill>
                <a:latin typeface="Sofia Pro" pitchFamily="2" charset="77"/>
              </a:rPr>
              <a:t>Motivations</a:t>
            </a:r>
          </a:p>
        </p:txBody>
      </p:sp>
      <p:sp>
        <p:nvSpPr>
          <p:cNvPr id="135" name="Lorem ipsum dolor sit amet, consectetuer adipiscing elit, sed diam nonummy nibh."/>
          <p:cNvSpPr txBox="1"/>
          <p:nvPr/>
        </p:nvSpPr>
        <p:spPr>
          <a:xfrm>
            <a:off x="6190621" y="2382908"/>
            <a:ext cx="3988975" cy="7198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Ensuring participants are remaining sober throughout the program.</a:t>
            </a:r>
          </a:p>
        </p:txBody>
      </p:sp>
      <p:sp>
        <p:nvSpPr>
          <p:cNvPr id="136" name="Circle"/>
          <p:cNvSpPr/>
          <p:nvPr/>
        </p:nvSpPr>
        <p:spPr>
          <a:xfrm>
            <a:off x="5964841" y="2577807"/>
            <a:ext cx="88901"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37" name="Lorem ipsum dolor sit amet, consectetuer adipiscing elit, sed diam nonummy nibh."/>
          <p:cNvSpPr txBox="1"/>
          <p:nvPr/>
        </p:nvSpPr>
        <p:spPr>
          <a:xfrm>
            <a:off x="6190621" y="3164884"/>
            <a:ext cx="3988975" cy="1040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Participants are attending all scheduled treatment sessions, court dates and social support groups.</a:t>
            </a:r>
          </a:p>
        </p:txBody>
      </p:sp>
      <p:sp>
        <p:nvSpPr>
          <p:cNvPr id="138" name="Circle"/>
          <p:cNvSpPr/>
          <p:nvPr/>
        </p:nvSpPr>
        <p:spPr>
          <a:xfrm>
            <a:off x="5964841" y="3359783"/>
            <a:ext cx="88901"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39" name="Lorem ipsum dolor sit amet, consectetuer adipiscing elit, sed diam nonummy nibh."/>
          <p:cNvSpPr txBox="1"/>
          <p:nvPr/>
        </p:nvSpPr>
        <p:spPr>
          <a:xfrm>
            <a:off x="6190621" y="4238576"/>
            <a:ext cx="3988975" cy="72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Keeping the program running despite reduced funding. </a:t>
            </a:r>
          </a:p>
        </p:txBody>
      </p:sp>
      <p:sp>
        <p:nvSpPr>
          <p:cNvPr id="140" name="Circle"/>
          <p:cNvSpPr/>
          <p:nvPr/>
        </p:nvSpPr>
        <p:spPr>
          <a:xfrm>
            <a:off x="5964841" y="4433475"/>
            <a:ext cx="88901"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grpSp>
        <p:nvGrpSpPr>
          <p:cNvPr id="150" name="Group"/>
          <p:cNvGrpSpPr/>
          <p:nvPr/>
        </p:nvGrpSpPr>
        <p:grpSpPr>
          <a:xfrm>
            <a:off x="11413043" y="8215626"/>
            <a:ext cx="3873878" cy="215901"/>
            <a:chOff x="0" y="7523"/>
            <a:chExt cx="4829051" cy="215900"/>
          </a:xfrm>
        </p:grpSpPr>
        <p:sp>
          <p:nvSpPr>
            <p:cNvPr id="147"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48" name="Rounded Rectangle"/>
            <p:cNvSpPr/>
            <p:nvPr/>
          </p:nvSpPr>
          <p:spPr>
            <a:xfrm>
              <a:off x="2117" y="69850"/>
              <a:ext cx="4645287" cy="72942"/>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dirty="0"/>
            </a:p>
          </p:txBody>
        </p:sp>
        <p:sp>
          <p:nvSpPr>
            <p:cNvPr id="149" name="Circle"/>
            <p:cNvSpPr/>
            <p:nvPr/>
          </p:nvSpPr>
          <p:spPr>
            <a:xfrm>
              <a:off x="4558506" y="7523"/>
              <a:ext cx="270545"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dirty="0"/>
            </a:p>
          </p:txBody>
        </p:sp>
      </p:grpSp>
      <p:grpSp>
        <p:nvGrpSpPr>
          <p:cNvPr id="154" name="Group"/>
          <p:cNvGrpSpPr/>
          <p:nvPr/>
        </p:nvGrpSpPr>
        <p:grpSpPr>
          <a:xfrm>
            <a:off x="11413043" y="8839390"/>
            <a:ext cx="3871430" cy="215901"/>
            <a:chOff x="0" y="-2583"/>
            <a:chExt cx="4826000" cy="215900"/>
          </a:xfrm>
        </p:grpSpPr>
        <p:sp>
          <p:nvSpPr>
            <p:cNvPr id="151"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52" name="Rounded Rectangle"/>
            <p:cNvSpPr/>
            <p:nvPr/>
          </p:nvSpPr>
          <p:spPr>
            <a:xfrm>
              <a:off x="2117" y="69850"/>
              <a:ext cx="3404080" cy="76200"/>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53" name="Circle"/>
            <p:cNvSpPr/>
            <p:nvPr/>
          </p:nvSpPr>
          <p:spPr>
            <a:xfrm>
              <a:off x="3289200" y="-2583"/>
              <a:ext cx="270539"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grpSp>
      <p:grpSp>
        <p:nvGrpSpPr>
          <p:cNvPr id="158" name="Group"/>
          <p:cNvGrpSpPr/>
          <p:nvPr/>
        </p:nvGrpSpPr>
        <p:grpSpPr>
          <a:xfrm>
            <a:off x="11413043" y="9466360"/>
            <a:ext cx="3871430" cy="215901"/>
            <a:chOff x="0" y="-9457"/>
            <a:chExt cx="4826000" cy="215900"/>
          </a:xfrm>
        </p:grpSpPr>
        <p:sp>
          <p:nvSpPr>
            <p:cNvPr id="155"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56" name="Rounded Rectangle"/>
            <p:cNvSpPr/>
            <p:nvPr/>
          </p:nvSpPr>
          <p:spPr>
            <a:xfrm>
              <a:off x="2118" y="69850"/>
              <a:ext cx="3311357" cy="67266"/>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dirty="0"/>
            </a:p>
          </p:txBody>
        </p:sp>
        <p:sp>
          <p:nvSpPr>
            <p:cNvPr id="157" name="Circle"/>
            <p:cNvSpPr/>
            <p:nvPr/>
          </p:nvSpPr>
          <p:spPr>
            <a:xfrm>
              <a:off x="3239671" y="-9457"/>
              <a:ext cx="270538"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grpSp>
      <p:grpSp>
        <p:nvGrpSpPr>
          <p:cNvPr id="162" name="Group"/>
          <p:cNvGrpSpPr/>
          <p:nvPr/>
        </p:nvGrpSpPr>
        <p:grpSpPr>
          <a:xfrm>
            <a:off x="11413043" y="10113155"/>
            <a:ext cx="3882946" cy="215901"/>
            <a:chOff x="0" y="3496"/>
            <a:chExt cx="4840356" cy="215900"/>
          </a:xfrm>
        </p:grpSpPr>
        <p:sp>
          <p:nvSpPr>
            <p:cNvPr id="159" name="Rounded Rectangle"/>
            <p:cNvSpPr/>
            <p:nvPr/>
          </p:nvSpPr>
          <p:spPr>
            <a:xfrm>
              <a:off x="0" y="69850"/>
              <a:ext cx="4826000" cy="76200"/>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60" name="Rounded Rectangle"/>
            <p:cNvSpPr/>
            <p:nvPr/>
          </p:nvSpPr>
          <p:spPr>
            <a:xfrm>
              <a:off x="2117" y="69850"/>
              <a:ext cx="4645288" cy="77901"/>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61" name="Circle"/>
            <p:cNvSpPr/>
            <p:nvPr/>
          </p:nvSpPr>
          <p:spPr>
            <a:xfrm>
              <a:off x="4569822" y="3496"/>
              <a:ext cx="270534" cy="215900"/>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grpSp>
      <p:sp>
        <p:nvSpPr>
          <p:cNvPr id="163" name="PRICE"/>
          <p:cNvSpPr txBox="1"/>
          <p:nvPr/>
        </p:nvSpPr>
        <p:spPr>
          <a:xfrm>
            <a:off x="11362254" y="7919492"/>
            <a:ext cx="607539"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a:latin typeface="SF Pro Display" pitchFamily="2" charset="0"/>
                <a:ea typeface="SF Pro Display" pitchFamily="2" charset="0"/>
                <a:cs typeface="SF Pro Display" pitchFamily="2" charset="0"/>
              </a:rPr>
              <a:t>PRICE</a:t>
            </a:r>
          </a:p>
        </p:txBody>
      </p:sp>
      <p:sp>
        <p:nvSpPr>
          <p:cNvPr id="164" name="COMFORT"/>
          <p:cNvSpPr txBox="1"/>
          <p:nvPr/>
        </p:nvSpPr>
        <p:spPr>
          <a:xfrm>
            <a:off x="11362243" y="8560842"/>
            <a:ext cx="1444306"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EASE OF SET UP</a:t>
            </a:r>
            <a:endParaRPr>
              <a:latin typeface="SF Pro Display" pitchFamily="2" charset="0"/>
              <a:ea typeface="SF Pro Display" pitchFamily="2" charset="0"/>
              <a:cs typeface="SF Pro Display" pitchFamily="2" charset="0"/>
            </a:endParaRPr>
          </a:p>
        </p:txBody>
      </p:sp>
      <p:sp>
        <p:nvSpPr>
          <p:cNvPr id="165" name="Convenience"/>
          <p:cNvSpPr txBox="1"/>
          <p:nvPr/>
        </p:nvSpPr>
        <p:spPr>
          <a:xfrm>
            <a:off x="11362243" y="9194768"/>
            <a:ext cx="1191032"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EASE OF USE</a:t>
            </a:r>
            <a:endParaRPr>
              <a:latin typeface="SF Pro Display" pitchFamily="2" charset="0"/>
              <a:ea typeface="SF Pro Display" pitchFamily="2" charset="0"/>
              <a:cs typeface="SF Pro Display" pitchFamily="2" charset="0"/>
            </a:endParaRPr>
          </a:p>
        </p:txBody>
      </p:sp>
      <p:sp>
        <p:nvSpPr>
          <p:cNvPr id="166" name="Speed"/>
          <p:cNvSpPr txBox="1"/>
          <p:nvPr/>
        </p:nvSpPr>
        <p:spPr>
          <a:xfrm>
            <a:off x="11362243" y="9841393"/>
            <a:ext cx="1981312"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QUALITY OF SUPPORT</a:t>
            </a:r>
            <a:endParaRPr>
              <a:latin typeface="SF Pro Display" pitchFamily="2" charset="0"/>
              <a:ea typeface="SF Pro Display" pitchFamily="2" charset="0"/>
              <a:cs typeface="SF Pro Display" pitchFamily="2" charset="0"/>
            </a:endParaRPr>
          </a:p>
        </p:txBody>
      </p:sp>
      <p:sp>
        <p:nvSpPr>
          <p:cNvPr id="188" name="Lorem ipsum dolor sit amet, consectetuer adipiscing elit, sed diam nonummy nibh euismod tincidunt ut laoreet dolore magna aliquam erat volutpat."/>
          <p:cNvSpPr txBox="1"/>
          <p:nvPr/>
        </p:nvSpPr>
        <p:spPr>
          <a:xfrm>
            <a:off x="5967010" y="7913397"/>
            <a:ext cx="4161930" cy="2774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12700">
              <a:lnSpc>
                <a:spcPts val="3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0" i="1">
                <a:solidFill>
                  <a:srgbClr val="132A56"/>
                </a:solidFill>
                <a:latin typeface="Helvetica"/>
                <a:ea typeface="Helvetica"/>
                <a:cs typeface="Helvetica"/>
                <a:sym typeface="Helvetica"/>
              </a:defRPr>
            </a:lvl1pPr>
          </a:lstStyle>
          <a:p>
            <a:r>
              <a:rPr lang="en-US" dirty="0">
                <a:solidFill>
                  <a:srgbClr val="2B3D4A"/>
                </a:solidFill>
                <a:latin typeface="SF Pro Display" pitchFamily="2" charset="0"/>
                <a:ea typeface="SF Pro Display" pitchFamily="2" charset="0"/>
                <a:cs typeface="SF Pro Display" pitchFamily="2" charset="0"/>
              </a:rPr>
              <a:t>We are searching for an all-in-one management solution within our budget that will help us keep our participants on the right track. Our program strives to keep the participants healthy while reducing recidivism.</a:t>
            </a:r>
            <a:endParaRPr dirty="0">
              <a:solidFill>
                <a:srgbClr val="2B3D4A"/>
              </a:solidFill>
              <a:latin typeface="SF Pro Display" pitchFamily="2" charset="0"/>
              <a:ea typeface="SF Pro Display" pitchFamily="2" charset="0"/>
              <a:cs typeface="SF Pro Display" pitchFamily="2" charset="0"/>
            </a:endParaRPr>
          </a:p>
        </p:txBody>
      </p:sp>
      <p:sp>
        <p:nvSpPr>
          <p:cNvPr id="195" name="Desktop"/>
          <p:cNvSpPr txBox="1"/>
          <p:nvPr/>
        </p:nvSpPr>
        <p:spPr>
          <a:xfrm>
            <a:off x="16753867" y="7928325"/>
            <a:ext cx="915315"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a:latin typeface="SF Pro Display" pitchFamily="2" charset="0"/>
                <a:ea typeface="SF Pro Display" pitchFamily="2" charset="0"/>
                <a:cs typeface="SF Pro Display" pitchFamily="2" charset="0"/>
              </a:rPr>
              <a:t>Desktop</a:t>
            </a:r>
          </a:p>
        </p:txBody>
      </p:sp>
      <p:sp>
        <p:nvSpPr>
          <p:cNvPr id="204" name="“"/>
          <p:cNvSpPr txBox="1"/>
          <p:nvPr/>
        </p:nvSpPr>
        <p:spPr>
          <a:xfrm>
            <a:off x="5919688" y="7125516"/>
            <a:ext cx="577081"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solidFill>
                  <a:srgbClr val="092B59"/>
                </a:solidFill>
              </a:defRPr>
            </a:lvl1pPr>
          </a:lstStyle>
          <a:p>
            <a:r>
              <a:rPr dirty="0">
                <a:solidFill>
                  <a:srgbClr val="2B3D4A"/>
                </a:solidFill>
              </a:rPr>
              <a:t>“</a:t>
            </a:r>
          </a:p>
        </p:txBody>
      </p:sp>
      <p:sp>
        <p:nvSpPr>
          <p:cNvPr id="205" name="Technology"/>
          <p:cNvSpPr txBox="1"/>
          <p:nvPr/>
        </p:nvSpPr>
        <p:spPr>
          <a:xfrm>
            <a:off x="16740720" y="7291437"/>
            <a:ext cx="1747273"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a:solidFill>
                  <a:srgbClr val="2B3D4A"/>
                </a:solidFill>
                <a:latin typeface="Sofia Pro" pitchFamily="2" charset="77"/>
              </a:rPr>
              <a:t>Technology</a:t>
            </a:r>
          </a:p>
        </p:txBody>
      </p:sp>
      <p:sp>
        <p:nvSpPr>
          <p:cNvPr id="206" name="Nicky Parker, 28"/>
          <p:cNvSpPr txBox="1"/>
          <p:nvPr/>
        </p:nvSpPr>
        <p:spPr>
          <a:xfrm>
            <a:off x="468311" y="6063317"/>
            <a:ext cx="4134145"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solidFill>
                  <a:srgbClr val="FFFFFF"/>
                </a:solidFill>
                <a:latin typeface="Helvetica"/>
                <a:ea typeface="Helvetica"/>
                <a:cs typeface="Helvetica"/>
                <a:sym typeface="Helvetica"/>
              </a:defRPr>
            </a:pPr>
            <a:r>
              <a:rPr lang="en-US" sz="4400" dirty="0">
                <a:latin typeface="Sofia Pro" pitchFamily="2" charset="77"/>
              </a:rPr>
              <a:t>Jeremy Thomas</a:t>
            </a:r>
            <a:endParaRPr sz="4400" b="0" dirty="0"/>
          </a:p>
        </p:txBody>
      </p:sp>
      <p:sp>
        <p:nvSpPr>
          <p:cNvPr id="207" name="The Advocate"/>
          <p:cNvSpPr txBox="1"/>
          <p:nvPr/>
        </p:nvSpPr>
        <p:spPr>
          <a:xfrm>
            <a:off x="460080" y="6694222"/>
            <a:ext cx="2608086"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FFFFFF"/>
                </a:solidFill>
                <a:latin typeface="Helvetica"/>
                <a:ea typeface="Helvetica"/>
                <a:cs typeface="Helvetica"/>
                <a:sym typeface="Helvetica"/>
              </a:defRPr>
            </a:lvl1pPr>
          </a:lstStyle>
          <a:p>
            <a:r>
              <a:rPr lang="en-US" dirty="0">
                <a:latin typeface="Sofia Pro" pitchFamily="2" charset="77"/>
              </a:rPr>
              <a:t>Court Director</a:t>
            </a:r>
            <a:endParaRPr dirty="0">
              <a:latin typeface="Sofia Pro" pitchFamily="2" charset="77"/>
            </a:endParaRPr>
          </a:p>
        </p:txBody>
      </p:sp>
      <p:sp>
        <p:nvSpPr>
          <p:cNvPr id="208" name="MARRIED…"/>
          <p:cNvSpPr txBox="1"/>
          <p:nvPr/>
        </p:nvSpPr>
        <p:spPr>
          <a:xfrm>
            <a:off x="475752" y="7649312"/>
            <a:ext cx="1319272" cy="1409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AGE</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COURT</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sz="1600" dirty="0">
                <a:latin typeface="SF Pro Display" pitchFamily="2" charset="0"/>
                <a:ea typeface="SF Pro Display" pitchFamily="2" charset="0"/>
                <a:cs typeface="SF Pro Display" pitchFamily="2" charset="0"/>
              </a:rPr>
              <a:t>EDUCATION</a:t>
            </a: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Helvetica"/>
                <a:ea typeface="Helvetica"/>
                <a:cs typeface="Helvetica"/>
                <a:sym typeface="Helvetica"/>
              </a:defRPr>
            </a:pPr>
            <a:r>
              <a:rPr sz="1600" dirty="0">
                <a:latin typeface="SF Pro Display" pitchFamily="2" charset="0"/>
                <a:ea typeface="SF Pro Display" pitchFamily="2" charset="0"/>
                <a:cs typeface="SF Pro Display" pitchFamily="2" charset="0"/>
              </a:rPr>
              <a:t>LOCATION</a:t>
            </a:r>
          </a:p>
        </p:txBody>
      </p:sp>
      <p:sp>
        <p:nvSpPr>
          <p:cNvPr id="209" name="Yes…"/>
          <p:cNvSpPr txBox="1"/>
          <p:nvPr/>
        </p:nvSpPr>
        <p:spPr>
          <a:xfrm>
            <a:off x="2258825" y="7629007"/>
            <a:ext cx="2717193" cy="1409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46</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Sobriety</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Bachelors Degree</a:t>
            </a:r>
            <a:endParaRPr sz="1600" dirty="0">
              <a:latin typeface="SF Pro Display" pitchFamily="2" charset="0"/>
              <a:ea typeface="SF Pro Display" pitchFamily="2" charset="0"/>
              <a:cs typeface="SF Pro Display" pitchFamily="2" charset="0"/>
            </a:endParaRPr>
          </a:p>
          <a:p>
            <a:pPr algn="l"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FFFFFF"/>
                </a:solidFill>
                <a:latin typeface="Helvetica"/>
                <a:ea typeface="Helvetica"/>
                <a:cs typeface="Helvetica"/>
                <a:sym typeface="Helvetica"/>
              </a:defRPr>
            </a:pPr>
            <a:r>
              <a:rPr lang="en-US" sz="1600" dirty="0">
                <a:latin typeface="SF Pro Display" pitchFamily="2" charset="0"/>
                <a:ea typeface="SF Pro Display" pitchFamily="2" charset="0"/>
                <a:cs typeface="SF Pro Display" pitchFamily="2" charset="0"/>
              </a:rPr>
              <a:t>Tampa, FL</a:t>
            </a:r>
            <a:endParaRPr sz="1600" dirty="0">
              <a:latin typeface="SF Pro Display" pitchFamily="2" charset="0"/>
              <a:ea typeface="SF Pro Display" pitchFamily="2" charset="0"/>
              <a:cs typeface="SF Pro Display" pitchFamily="2" charset="0"/>
            </a:endParaRPr>
          </a:p>
        </p:txBody>
      </p:sp>
      <p:sp>
        <p:nvSpPr>
          <p:cNvPr id="210" name="Rounded Rectangle"/>
          <p:cNvSpPr/>
          <p:nvPr/>
        </p:nvSpPr>
        <p:spPr>
          <a:xfrm>
            <a:off x="467510" y="10363430"/>
            <a:ext cx="2235449" cy="388690"/>
          </a:xfrm>
          <a:prstGeom prst="roundRect">
            <a:avLst>
              <a:gd name="adj" fmla="val 13287"/>
            </a:avLst>
          </a:prstGeom>
          <a:solidFill>
            <a:srgbClr val="00829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211" name="Rounded Rectangle"/>
          <p:cNvSpPr/>
          <p:nvPr/>
        </p:nvSpPr>
        <p:spPr>
          <a:xfrm>
            <a:off x="467510" y="9861780"/>
            <a:ext cx="2235449" cy="388690"/>
          </a:xfrm>
          <a:prstGeom prst="roundRect">
            <a:avLst>
              <a:gd name="adj" fmla="val 13287"/>
            </a:avLst>
          </a:prstGeom>
          <a:solidFill>
            <a:srgbClr val="00829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212" name="Rounded Rectangle"/>
          <p:cNvSpPr/>
          <p:nvPr/>
        </p:nvSpPr>
        <p:spPr>
          <a:xfrm>
            <a:off x="2836840" y="10363430"/>
            <a:ext cx="2235449" cy="388690"/>
          </a:xfrm>
          <a:prstGeom prst="roundRect">
            <a:avLst>
              <a:gd name="adj" fmla="val 13287"/>
            </a:avLst>
          </a:prstGeom>
          <a:solidFill>
            <a:srgbClr val="FF601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213" name="Rounded Rectangle"/>
          <p:cNvSpPr/>
          <p:nvPr/>
        </p:nvSpPr>
        <p:spPr>
          <a:xfrm>
            <a:off x="2836840" y="9861780"/>
            <a:ext cx="2235449" cy="388690"/>
          </a:xfrm>
          <a:prstGeom prst="roundRect">
            <a:avLst>
              <a:gd name="adj" fmla="val 13287"/>
            </a:avLst>
          </a:prstGeom>
          <a:solidFill>
            <a:srgbClr val="FF601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214" name="Analytical"/>
          <p:cNvSpPr txBox="1"/>
          <p:nvPr/>
        </p:nvSpPr>
        <p:spPr>
          <a:xfrm>
            <a:off x="1240181" y="9857418"/>
            <a:ext cx="676468" cy="377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Optimistic</a:t>
            </a:r>
            <a:endParaRPr dirty="0">
              <a:latin typeface="SF Pro Display" pitchFamily="2" charset="0"/>
              <a:ea typeface="SF Pro Display" pitchFamily="2" charset="0"/>
              <a:cs typeface="SF Pro Display" pitchFamily="2" charset="0"/>
            </a:endParaRPr>
          </a:p>
        </p:txBody>
      </p:sp>
      <p:sp>
        <p:nvSpPr>
          <p:cNvPr id="215" name="Caring"/>
          <p:cNvSpPr txBox="1"/>
          <p:nvPr/>
        </p:nvSpPr>
        <p:spPr>
          <a:xfrm>
            <a:off x="3697282" y="9841393"/>
            <a:ext cx="514564" cy="377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Honest</a:t>
            </a:r>
            <a:endParaRPr dirty="0">
              <a:latin typeface="SF Pro Display" pitchFamily="2" charset="0"/>
              <a:ea typeface="SF Pro Display" pitchFamily="2" charset="0"/>
              <a:cs typeface="SF Pro Display" pitchFamily="2" charset="0"/>
            </a:endParaRPr>
          </a:p>
        </p:txBody>
      </p:sp>
      <p:sp>
        <p:nvSpPr>
          <p:cNvPr id="216" name="Intelligent"/>
          <p:cNvSpPr txBox="1"/>
          <p:nvPr/>
        </p:nvSpPr>
        <p:spPr>
          <a:xfrm>
            <a:off x="1218276" y="10337845"/>
            <a:ext cx="742191" cy="377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Determined</a:t>
            </a:r>
            <a:endParaRPr dirty="0">
              <a:latin typeface="SF Pro Display" pitchFamily="2" charset="0"/>
              <a:ea typeface="SF Pro Display" pitchFamily="2" charset="0"/>
              <a:cs typeface="SF Pro Display" pitchFamily="2" charset="0"/>
            </a:endParaRPr>
          </a:p>
        </p:txBody>
      </p:sp>
      <p:sp>
        <p:nvSpPr>
          <p:cNvPr id="217" name="Cautious"/>
          <p:cNvSpPr txBox="1"/>
          <p:nvPr/>
        </p:nvSpPr>
        <p:spPr>
          <a:xfrm>
            <a:off x="3586677" y="10369014"/>
            <a:ext cx="735779" cy="377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2700">
              <a:lnSpc>
                <a:spcPts val="2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cap="all" baseline="33333">
                <a:solidFill>
                  <a:srgbClr val="FFFFFF"/>
                </a:solidFill>
                <a:latin typeface="Helvetica"/>
                <a:ea typeface="Helvetica"/>
                <a:cs typeface="Helvetica"/>
                <a:sym typeface="Helvetica"/>
              </a:defRPr>
            </a:lvl1pPr>
          </a:lstStyle>
          <a:p>
            <a:r>
              <a:rPr lang="en-US" dirty="0">
                <a:latin typeface="SF Pro Display" pitchFamily="2" charset="0"/>
                <a:ea typeface="SF Pro Display" pitchFamily="2" charset="0"/>
                <a:cs typeface="SF Pro Display" pitchFamily="2" charset="0"/>
              </a:rPr>
              <a:t>Intelligent</a:t>
            </a:r>
            <a:endParaRPr dirty="0">
              <a:latin typeface="SF Pro Display" pitchFamily="2" charset="0"/>
              <a:ea typeface="SF Pro Display" pitchFamily="2" charset="0"/>
              <a:cs typeface="SF Pro Display" pitchFamily="2" charset="0"/>
            </a:endParaRPr>
          </a:p>
        </p:txBody>
      </p:sp>
      <p:sp>
        <p:nvSpPr>
          <p:cNvPr id="219" name="Smartphone"/>
          <p:cNvSpPr txBox="1"/>
          <p:nvPr/>
        </p:nvSpPr>
        <p:spPr>
          <a:xfrm>
            <a:off x="16753856" y="8588736"/>
            <a:ext cx="1365760" cy="31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a:latin typeface="SF Pro Display" pitchFamily="2" charset="0"/>
                <a:ea typeface="SF Pro Display" pitchFamily="2" charset="0"/>
                <a:cs typeface="SF Pro Display" pitchFamily="2" charset="0"/>
              </a:rPr>
              <a:t>Smartphone</a:t>
            </a:r>
          </a:p>
        </p:txBody>
      </p:sp>
      <p:sp>
        <p:nvSpPr>
          <p:cNvPr id="220" name="Social Media"/>
          <p:cNvSpPr txBox="1"/>
          <p:nvPr/>
        </p:nvSpPr>
        <p:spPr>
          <a:xfrm>
            <a:off x="16753856" y="9249125"/>
            <a:ext cx="942566"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err="1">
                <a:latin typeface="SF Pro Display" pitchFamily="2" charset="0"/>
                <a:ea typeface="SF Pro Display" pitchFamily="2" charset="0"/>
                <a:cs typeface="SF Pro Display" pitchFamily="2" charset="0"/>
              </a:rPr>
              <a:t>iNTERNET</a:t>
            </a:r>
            <a:endParaRPr>
              <a:latin typeface="SF Pro Display" pitchFamily="2" charset="0"/>
              <a:ea typeface="SF Pro Display" pitchFamily="2" charset="0"/>
              <a:cs typeface="SF Pro Display" pitchFamily="2" charset="0"/>
            </a:endParaRPr>
          </a:p>
        </p:txBody>
      </p:sp>
      <p:sp>
        <p:nvSpPr>
          <p:cNvPr id="104" name="Frustrations">
            <a:extLst>
              <a:ext uri="{FF2B5EF4-FFF2-40B4-BE49-F238E27FC236}">
                <a16:creationId xmlns:a16="http://schemas.microsoft.com/office/drawing/2014/main" id="{2D7F4C90-5EF3-D543-8E5A-5B0D9889B1F0}"/>
              </a:ext>
            </a:extLst>
          </p:cNvPr>
          <p:cNvSpPr txBox="1"/>
          <p:nvPr/>
        </p:nvSpPr>
        <p:spPr>
          <a:xfrm>
            <a:off x="11263201" y="1815630"/>
            <a:ext cx="102752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lang="en-US">
                <a:solidFill>
                  <a:srgbClr val="2B3D4A"/>
                </a:solidFill>
                <a:latin typeface="Sofia Pro" pitchFamily="2" charset="77"/>
              </a:rPr>
              <a:t>Needs</a:t>
            </a:r>
            <a:endParaRPr>
              <a:solidFill>
                <a:srgbClr val="2B3D4A"/>
              </a:solidFill>
              <a:latin typeface="Sofia Pro" pitchFamily="2" charset="77"/>
            </a:endParaRPr>
          </a:p>
        </p:txBody>
      </p:sp>
      <p:sp>
        <p:nvSpPr>
          <p:cNvPr id="105" name="Lorem ipsum dolor sit amet, consectetuer adipiscing elit, sed diam nonummy nibh.">
            <a:extLst>
              <a:ext uri="{FF2B5EF4-FFF2-40B4-BE49-F238E27FC236}">
                <a16:creationId xmlns:a16="http://schemas.microsoft.com/office/drawing/2014/main" id="{01D72635-7FE7-814F-A2D2-4C4C8B53AF9A}"/>
              </a:ext>
            </a:extLst>
          </p:cNvPr>
          <p:cNvSpPr txBox="1"/>
          <p:nvPr/>
        </p:nvSpPr>
        <p:spPr>
          <a:xfrm>
            <a:off x="11578855" y="2382908"/>
            <a:ext cx="3988974" cy="72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An affordable-robust solution to manage participants.</a:t>
            </a:r>
          </a:p>
        </p:txBody>
      </p:sp>
      <p:sp>
        <p:nvSpPr>
          <p:cNvPr id="106" name="Circle">
            <a:extLst>
              <a:ext uri="{FF2B5EF4-FFF2-40B4-BE49-F238E27FC236}">
                <a16:creationId xmlns:a16="http://schemas.microsoft.com/office/drawing/2014/main" id="{4C88364B-FEB1-3243-AA85-9165DE90879F}"/>
              </a:ext>
            </a:extLst>
          </p:cNvPr>
          <p:cNvSpPr/>
          <p:nvPr/>
        </p:nvSpPr>
        <p:spPr>
          <a:xfrm>
            <a:off x="11353075" y="2577807"/>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07" name="Lorem ipsum dolor sit amet, consectetuer adipiscing elit, sed diam nonummy nibh.">
            <a:extLst>
              <a:ext uri="{FF2B5EF4-FFF2-40B4-BE49-F238E27FC236}">
                <a16:creationId xmlns:a16="http://schemas.microsoft.com/office/drawing/2014/main" id="{EC7E41C6-6A87-6045-864E-48D1E32CDB57}"/>
              </a:ext>
            </a:extLst>
          </p:cNvPr>
          <p:cNvSpPr txBox="1"/>
          <p:nvPr/>
        </p:nvSpPr>
        <p:spPr>
          <a:xfrm>
            <a:off x="11578855" y="3164884"/>
            <a:ext cx="3988974" cy="72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A way to schedule and randomize drug and alcohol testing.</a:t>
            </a:r>
          </a:p>
        </p:txBody>
      </p:sp>
      <p:sp>
        <p:nvSpPr>
          <p:cNvPr id="108" name="Circle">
            <a:extLst>
              <a:ext uri="{FF2B5EF4-FFF2-40B4-BE49-F238E27FC236}">
                <a16:creationId xmlns:a16="http://schemas.microsoft.com/office/drawing/2014/main" id="{482A0320-E073-FA47-8D1C-EB080607128D}"/>
              </a:ext>
            </a:extLst>
          </p:cNvPr>
          <p:cNvSpPr/>
          <p:nvPr/>
        </p:nvSpPr>
        <p:spPr>
          <a:xfrm>
            <a:off x="11353075" y="3359783"/>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09" name="Lorem ipsum dolor sit amet, consectetuer adipiscing elit, sed diam nonummy nibh.">
            <a:extLst>
              <a:ext uri="{FF2B5EF4-FFF2-40B4-BE49-F238E27FC236}">
                <a16:creationId xmlns:a16="http://schemas.microsoft.com/office/drawing/2014/main" id="{C3887457-D619-E749-BC90-694448636053}"/>
              </a:ext>
            </a:extLst>
          </p:cNvPr>
          <p:cNvSpPr txBox="1"/>
          <p:nvPr/>
        </p:nvSpPr>
        <p:spPr>
          <a:xfrm>
            <a:off x="11578855" y="3921693"/>
            <a:ext cx="3988974" cy="399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A solution for curfew check-ins.</a:t>
            </a:r>
          </a:p>
        </p:txBody>
      </p:sp>
      <p:sp>
        <p:nvSpPr>
          <p:cNvPr id="110" name="Circle">
            <a:extLst>
              <a:ext uri="{FF2B5EF4-FFF2-40B4-BE49-F238E27FC236}">
                <a16:creationId xmlns:a16="http://schemas.microsoft.com/office/drawing/2014/main" id="{2918F9A2-D143-144B-A73E-C911DF1E055E}"/>
              </a:ext>
            </a:extLst>
          </p:cNvPr>
          <p:cNvSpPr/>
          <p:nvPr/>
        </p:nvSpPr>
        <p:spPr>
          <a:xfrm>
            <a:off x="11353075" y="4116592"/>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1" name="Frustrations">
            <a:extLst>
              <a:ext uri="{FF2B5EF4-FFF2-40B4-BE49-F238E27FC236}">
                <a16:creationId xmlns:a16="http://schemas.microsoft.com/office/drawing/2014/main" id="{10482FCF-4EC0-CF4D-B275-B4797F7A0C1F}"/>
              </a:ext>
            </a:extLst>
          </p:cNvPr>
          <p:cNvSpPr txBox="1"/>
          <p:nvPr/>
        </p:nvSpPr>
        <p:spPr>
          <a:xfrm>
            <a:off x="16735674" y="1815630"/>
            <a:ext cx="1410643"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2400">
                <a:solidFill>
                  <a:srgbClr val="092B59"/>
                </a:solidFill>
                <a:latin typeface="Helvetica"/>
                <a:ea typeface="Helvetica"/>
                <a:cs typeface="Helvetica"/>
                <a:sym typeface="Helvetica"/>
              </a:defRPr>
            </a:lvl1pPr>
          </a:lstStyle>
          <a:p>
            <a:r>
              <a:rPr lang="en-US">
                <a:solidFill>
                  <a:srgbClr val="2B3D4A"/>
                </a:solidFill>
                <a:latin typeface="Sofia Pro" pitchFamily="2" charset="77"/>
              </a:rPr>
              <a:t>Solutions</a:t>
            </a:r>
            <a:endParaRPr>
              <a:solidFill>
                <a:srgbClr val="2B3D4A"/>
              </a:solidFill>
              <a:latin typeface="Sofia Pro" pitchFamily="2" charset="77"/>
            </a:endParaRPr>
          </a:p>
        </p:txBody>
      </p:sp>
      <p:sp>
        <p:nvSpPr>
          <p:cNvPr id="112" name="Lorem ipsum dolor sit amet, consectetuer adipiscing elit, sed diam nonummy nibh.">
            <a:extLst>
              <a:ext uri="{FF2B5EF4-FFF2-40B4-BE49-F238E27FC236}">
                <a16:creationId xmlns:a16="http://schemas.microsoft.com/office/drawing/2014/main" id="{4BB57831-E50F-8443-9EAA-CEF2D1400237}"/>
              </a:ext>
            </a:extLst>
          </p:cNvPr>
          <p:cNvSpPr txBox="1"/>
          <p:nvPr/>
        </p:nvSpPr>
        <p:spPr>
          <a:xfrm>
            <a:off x="17051328" y="2382908"/>
            <a:ext cx="3988974" cy="72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Completely customizable drug and alcohol testing schedules. </a:t>
            </a:r>
          </a:p>
        </p:txBody>
      </p:sp>
      <p:sp>
        <p:nvSpPr>
          <p:cNvPr id="113" name="Circle">
            <a:extLst>
              <a:ext uri="{FF2B5EF4-FFF2-40B4-BE49-F238E27FC236}">
                <a16:creationId xmlns:a16="http://schemas.microsoft.com/office/drawing/2014/main" id="{03A5E63F-E3FB-C04D-9112-EADD53FED304}"/>
              </a:ext>
            </a:extLst>
          </p:cNvPr>
          <p:cNvSpPr/>
          <p:nvPr/>
        </p:nvSpPr>
        <p:spPr>
          <a:xfrm>
            <a:off x="16825548" y="2577807"/>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4" name="Lorem ipsum dolor sit amet, consectetuer adipiscing elit, sed diam nonummy nibh.">
            <a:extLst>
              <a:ext uri="{FF2B5EF4-FFF2-40B4-BE49-F238E27FC236}">
                <a16:creationId xmlns:a16="http://schemas.microsoft.com/office/drawing/2014/main" id="{000D018B-6682-1342-B6DD-46D6B9B48353}"/>
              </a:ext>
            </a:extLst>
          </p:cNvPr>
          <p:cNvSpPr txBox="1"/>
          <p:nvPr/>
        </p:nvSpPr>
        <p:spPr>
          <a:xfrm>
            <a:off x="17051328" y="3164884"/>
            <a:ext cx="3988974" cy="7198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Ability to export organized robust reports to present to a judge. </a:t>
            </a:r>
          </a:p>
        </p:txBody>
      </p:sp>
      <p:sp>
        <p:nvSpPr>
          <p:cNvPr id="115" name="Circle">
            <a:extLst>
              <a:ext uri="{FF2B5EF4-FFF2-40B4-BE49-F238E27FC236}">
                <a16:creationId xmlns:a16="http://schemas.microsoft.com/office/drawing/2014/main" id="{7527EBBE-2EC3-7242-8F31-CF585C85EBDF}"/>
              </a:ext>
            </a:extLst>
          </p:cNvPr>
          <p:cNvSpPr/>
          <p:nvPr/>
        </p:nvSpPr>
        <p:spPr>
          <a:xfrm>
            <a:off x="16825548" y="3359783"/>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6" name="Lorem ipsum dolor sit amet, consectetuer adipiscing elit, sed diam nonummy nibh.">
            <a:extLst>
              <a:ext uri="{FF2B5EF4-FFF2-40B4-BE49-F238E27FC236}">
                <a16:creationId xmlns:a16="http://schemas.microsoft.com/office/drawing/2014/main" id="{E245E1DB-A139-114E-904C-2C8EE7DCB568}"/>
              </a:ext>
            </a:extLst>
          </p:cNvPr>
          <p:cNvSpPr txBox="1"/>
          <p:nvPr/>
        </p:nvSpPr>
        <p:spPr>
          <a:xfrm>
            <a:off x="17051328" y="3921693"/>
            <a:ext cx="3988974" cy="7198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Remote check-ins to ensure the participants are staying on track.</a:t>
            </a:r>
          </a:p>
        </p:txBody>
      </p:sp>
      <p:sp>
        <p:nvSpPr>
          <p:cNvPr id="117" name="Circle">
            <a:extLst>
              <a:ext uri="{FF2B5EF4-FFF2-40B4-BE49-F238E27FC236}">
                <a16:creationId xmlns:a16="http://schemas.microsoft.com/office/drawing/2014/main" id="{FA483CC2-8F26-DC43-822F-FB9D4785A1AA}"/>
              </a:ext>
            </a:extLst>
          </p:cNvPr>
          <p:cNvSpPr/>
          <p:nvPr/>
        </p:nvSpPr>
        <p:spPr>
          <a:xfrm>
            <a:off x="16825548" y="4116592"/>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118" name="Rounded Rectangle">
            <a:extLst>
              <a:ext uri="{FF2B5EF4-FFF2-40B4-BE49-F238E27FC236}">
                <a16:creationId xmlns:a16="http://schemas.microsoft.com/office/drawing/2014/main" id="{3825868A-FCF1-304C-B3DC-4937EC0595B2}"/>
              </a:ext>
            </a:extLst>
          </p:cNvPr>
          <p:cNvSpPr/>
          <p:nvPr/>
        </p:nvSpPr>
        <p:spPr>
          <a:xfrm>
            <a:off x="16804657" y="8277885"/>
            <a:ext cx="3755298" cy="78356"/>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31" name="Circle">
            <a:extLst>
              <a:ext uri="{FF2B5EF4-FFF2-40B4-BE49-F238E27FC236}">
                <a16:creationId xmlns:a16="http://schemas.microsoft.com/office/drawing/2014/main" id="{00A50058-475A-0C47-BA9B-48A566435C9A}"/>
              </a:ext>
            </a:extLst>
          </p:cNvPr>
          <p:cNvSpPr/>
          <p:nvPr/>
        </p:nvSpPr>
        <p:spPr>
          <a:xfrm>
            <a:off x="19253729" y="8207033"/>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34" name="Rounded Rectangle">
            <a:extLst>
              <a:ext uri="{FF2B5EF4-FFF2-40B4-BE49-F238E27FC236}">
                <a16:creationId xmlns:a16="http://schemas.microsoft.com/office/drawing/2014/main" id="{B618B593-CDCC-5C4F-BF6A-A518BE046C31}"/>
              </a:ext>
            </a:extLst>
          </p:cNvPr>
          <p:cNvSpPr/>
          <p:nvPr/>
        </p:nvSpPr>
        <p:spPr>
          <a:xfrm>
            <a:off x="16806784" y="8277885"/>
            <a:ext cx="2514866" cy="70112"/>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187" name="Rounded Rectangle">
            <a:extLst>
              <a:ext uri="{FF2B5EF4-FFF2-40B4-BE49-F238E27FC236}">
                <a16:creationId xmlns:a16="http://schemas.microsoft.com/office/drawing/2014/main" id="{850789CD-1406-B243-B8F7-71BB5B265D7A}"/>
              </a:ext>
            </a:extLst>
          </p:cNvPr>
          <p:cNvSpPr/>
          <p:nvPr/>
        </p:nvSpPr>
        <p:spPr>
          <a:xfrm>
            <a:off x="16802540" y="8913011"/>
            <a:ext cx="3755298" cy="78356"/>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18" name="Circle">
            <a:extLst>
              <a:ext uri="{FF2B5EF4-FFF2-40B4-BE49-F238E27FC236}">
                <a16:creationId xmlns:a16="http://schemas.microsoft.com/office/drawing/2014/main" id="{87EEC0FA-8090-514A-8780-3948399759A0}"/>
              </a:ext>
            </a:extLst>
          </p:cNvPr>
          <p:cNvSpPr/>
          <p:nvPr/>
        </p:nvSpPr>
        <p:spPr>
          <a:xfrm>
            <a:off x="19031556" y="8832926"/>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1" name="Rounded Rectangle">
            <a:extLst>
              <a:ext uri="{FF2B5EF4-FFF2-40B4-BE49-F238E27FC236}">
                <a16:creationId xmlns:a16="http://schemas.microsoft.com/office/drawing/2014/main" id="{53F2B372-E94A-7B40-97A0-7E219B73F1F8}"/>
              </a:ext>
            </a:extLst>
          </p:cNvPr>
          <p:cNvSpPr/>
          <p:nvPr/>
        </p:nvSpPr>
        <p:spPr>
          <a:xfrm>
            <a:off x="16804667" y="8913010"/>
            <a:ext cx="2349098" cy="71431"/>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2" name="Rounded Rectangle">
            <a:extLst>
              <a:ext uri="{FF2B5EF4-FFF2-40B4-BE49-F238E27FC236}">
                <a16:creationId xmlns:a16="http://schemas.microsoft.com/office/drawing/2014/main" id="{5E4AD1FA-2F9E-D341-924E-48BFCB7292B2}"/>
              </a:ext>
            </a:extLst>
          </p:cNvPr>
          <p:cNvSpPr/>
          <p:nvPr/>
        </p:nvSpPr>
        <p:spPr>
          <a:xfrm>
            <a:off x="16800433" y="9576003"/>
            <a:ext cx="3755299" cy="78356"/>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3" name="Circle">
            <a:extLst>
              <a:ext uri="{FF2B5EF4-FFF2-40B4-BE49-F238E27FC236}">
                <a16:creationId xmlns:a16="http://schemas.microsoft.com/office/drawing/2014/main" id="{49CB28AC-A265-F54E-A4BD-E2ECC328A590}"/>
              </a:ext>
            </a:extLst>
          </p:cNvPr>
          <p:cNvSpPr/>
          <p:nvPr/>
        </p:nvSpPr>
        <p:spPr>
          <a:xfrm>
            <a:off x="19469630" y="9506152"/>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4" name="Rounded Rectangle">
            <a:extLst>
              <a:ext uri="{FF2B5EF4-FFF2-40B4-BE49-F238E27FC236}">
                <a16:creationId xmlns:a16="http://schemas.microsoft.com/office/drawing/2014/main" id="{8275226D-AFAD-D74B-8C39-B617DEA57D85}"/>
              </a:ext>
            </a:extLst>
          </p:cNvPr>
          <p:cNvSpPr/>
          <p:nvPr/>
        </p:nvSpPr>
        <p:spPr>
          <a:xfrm>
            <a:off x="16802549" y="9576002"/>
            <a:ext cx="2784367" cy="72179"/>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5" name="Social Media">
            <a:extLst>
              <a:ext uri="{FF2B5EF4-FFF2-40B4-BE49-F238E27FC236}">
                <a16:creationId xmlns:a16="http://schemas.microsoft.com/office/drawing/2014/main" id="{FCDB45A1-6E5B-1B4A-AAC7-6FA7A392F569}"/>
              </a:ext>
            </a:extLst>
          </p:cNvPr>
          <p:cNvSpPr txBox="1"/>
          <p:nvPr/>
        </p:nvSpPr>
        <p:spPr>
          <a:xfrm>
            <a:off x="16751409" y="9852166"/>
            <a:ext cx="1070806"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1400" cap="all">
                <a:solidFill>
                  <a:srgbClr val="999999"/>
                </a:solidFill>
                <a:latin typeface="Helvetica"/>
                <a:ea typeface="Helvetica"/>
                <a:cs typeface="Helvetica"/>
                <a:sym typeface="Helvetica"/>
              </a:defRPr>
            </a:lvl1pPr>
          </a:lstStyle>
          <a:p>
            <a:r>
              <a:rPr lang="en-US">
                <a:latin typeface="SF Pro Display" pitchFamily="2" charset="0"/>
                <a:ea typeface="SF Pro Display" pitchFamily="2" charset="0"/>
                <a:cs typeface="SF Pro Display" pitchFamily="2" charset="0"/>
              </a:rPr>
              <a:t>software</a:t>
            </a:r>
            <a:endParaRPr>
              <a:latin typeface="SF Pro Display" pitchFamily="2" charset="0"/>
              <a:ea typeface="SF Pro Display" pitchFamily="2" charset="0"/>
              <a:cs typeface="SF Pro Display" pitchFamily="2" charset="0"/>
            </a:endParaRPr>
          </a:p>
        </p:txBody>
      </p:sp>
      <p:sp>
        <p:nvSpPr>
          <p:cNvPr id="226" name="Rounded Rectangle">
            <a:extLst>
              <a:ext uri="{FF2B5EF4-FFF2-40B4-BE49-F238E27FC236}">
                <a16:creationId xmlns:a16="http://schemas.microsoft.com/office/drawing/2014/main" id="{25827DFB-9F28-E64C-8870-C0A6A1358DA9}"/>
              </a:ext>
            </a:extLst>
          </p:cNvPr>
          <p:cNvSpPr/>
          <p:nvPr/>
        </p:nvSpPr>
        <p:spPr>
          <a:xfrm>
            <a:off x="16797976" y="10187423"/>
            <a:ext cx="3761980" cy="69987"/>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7" name="Circle">
            <a:extLst>
              <a:ext uri="{FF2B5EF4-FFF2-40B4-BE49-F238E27FC236}">
                <a16:creationId xmlns:a16="http://schemas.microsoft.com/office/drawing/2014/main" id="{6E7EE2AF-389A-4042-896F-91C491A7877C}"/>
              </a:ext>
            </a:extLst>
          </p:cNvPr>
          <p:cNvSpPr/>
          <p:nvPr/>
        </p:nvSpPr>
        <p:spPr>
          <a:xfrm>
            <a:off x="18731119" y="10113155"/>
            <a:ext cx="215901" cy="215901"/>
          </a:xfrm>
          <a:prstGeom prst="ellipse">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228" name="Rounded Rectangle">
            <a:extLst>
              <a:ext uri="{FF2B5EF4-FFF2-40B4-BE49-F238E27FC236}">
                <a16:creationId xmlns:a16="http://schemas.microsoft.com/office/drawing/2014/main" id="{CDBD69C7-96A1-894F-A54E-DDF65F0F8D1E}"/>
              </a:ext>
            </a:extLst>
          </p:cNvPr>
          <p:cNvSpPr/>
          <p:nvPr/>
        </p:nvSpPr>
        <p:spPr>
          <a:xfrm>
            <a:off x="16800103" y="10179044"/>
            <a:ext cx="2005325" cy="84124"/>
          </a:xfrm>
          <a:prstGeom prst="roundRect">
            <a:avLst>
              <a:gd name="adj" fmla="val 50000"/>
            </a:avLst>
          </a:prstGeom>
          <a:solidFill>
            <a:srgbClr val="FF601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200"/>
          </a:p>
        </p:txBody>
      </p:sp>
      <p:sp>
        <p:nvSpPr>
          <p:cNvPr id="94" name="Lorem ipsum dolor sit amet, consectetuer adipiscing elit, sed diam nonummy nibh.">
            <a:extLst>
              <a:ext uri="{FF2B5EF4-FFF2-40B4-BE49-F238E27FC236}">
                <a16:creationId xmlns:a16="http://schemas.microsoft.com/office/drawing/2014/main" id="{C9D283FE-7324-6F4E-A19F-D43F88387069}"/>
              </a:ext>
            </a:extLst>
          </p:cNvPr>
          <p:cNvSpPr txBox="1"/>
          <p:nvPr/>
        </p:nvSpPr>
        <p:spPr>
          <a:xfrm>
            <a:off x="11578855" y="4432017"/>
            <a:ext cx="3988974" cy="7198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A way to incentivize participants that remain in compliance with the program.</a:t>
            </a:r>
          </a:p>
        </p:txBody>
      </p:sp>
      <p:sp>
        <p:nvSpPr>
          <p:cNvPr id="95" name="Circle">
            <a:extLst>
              <a:ext uri="{FF2B5EF4-FFF2-40B4-BE49-F238E27FC236}">
                <a16:creationId xmlns:a16="http://schemas.microsoft.com/office/drawing/2014/main" id="{59CBF8D0-8768-BA4C-B813-A514BFF1F0F2}"/>
              </a:ext>
            </a:extLst>
          </p:cNvPr>
          <p:cNvSpPr/>
          <p:nvPr/>
        </p:nvSpPr>
        <p:spPr>
          <a:xfrm>
            <a:off x="11353075" y="4626916"/>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98" name="Rectangle">
            <a:extLst>
              <a:ext uri="{FF2B5EF4-FFF2-40B4-BE49-F238E27FC236}">
                <a16:creationId xmlns:a16="http://schemas.microsoft.com/office/drawing/2014/main" id="{9214D597-D379-2240-B834-81C619A912D7}"/>
              </a:ext>
            </a:extLst>
          </p:cNvPr>
          <p:cNvSpPr/>
          <p:nvPr/>
        </p:nvSpPr>
        <p:spPr>
          <a:xfrm>
            <a:off x="1" y="0"/>
            <a:ext cx="21564600" cy="1157842"/>
          </a:xfrm>
          <a:prstGeom prst="rect">
            <a:avLst/>
          </a:prstGeom>
          <a:solidFill>
            <a:srgbClr val="2B3D4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99" name="Rectangle">
            <a:extLst>
              <a:ext uri="{FF2B5EF4-FFF2-40B4-BE49-F238E27FC236}">
                <a16:creationId xmlns:a16="http://schemas.microsoft.com/office/drawing/2014/main" id="{F29BA1E9-625E-AE4B-9FE9-AA0ECFA40C3C}"/>
              </a:ext>
            </a:extLst>
          </p:cNvPr>
          <p:cNvSpPr/>
          <p:nvPr/>
        </p:nvSpPr>
        <p:spPr>
          <a:xfrm>
            <a:off x="0" y="1142828"/>
            <a:ext cx="21564600" cy="88166"/>
          </a:xfrm>
          <a:prstGeom prst="rect">
            <a:avLst/>
          </a:prstGeom>
          <a:solidFill>
            <a:srgbClr val="FF601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pic>
        <p:nvPicPr>
          <p:cNvPr id="3" name="Picture 2" descr="A picture containing drawing&#10;&#10;Description automatically generated">
            <a:extLst>
              <a:ext uri="{FF2B5EF4-FFF2-40B4-BE49-F238E27FC236}">
                <a16:creationId xmlns:a16="http://schemas.microsoft.com/office/drawing/2014/main" id="{59DE9CB5-64F4-0340-8142-38FDEDB0F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3405" y="238337"/>
            <a:ext cx="3739892" cy="701230"/>
          </a:xfrm>
          <a:prstGeom prst="rect">
            <a:avLst/>
          </a:prstGeom>
        </p:spPr>
      </p:pic>
      <p:sp>
        <p:nvSpPr>
          <p:cNvPr id="90" name="Lorem ipsum dolor sit amet, consectetuer adipiscing elit, sed diam nonummy nibh.">
            <a:extLst>
              <a:ext uri="{FF2B5EF4-FFF2-40B4-BE49-F238E27FC236}">
                <a16:creationId xmlns:a16="http://schemas.microsoft.com/office/drawing/2014/main" id="{E4614917-35A3-3C4C-89F7-F89D8CE1C435}"/>
              </a:ext>
            </a:extLst>
          </p:cNvPr>
          <p:cNvSpPr txBox="1"/>
          <p:nvPr/>
        </p:nvSpPr>
        <p:spPr>
          <a:xfrm>
            <a:off x="11578855" y="5179787"/>
            <a:ext cx="3988974" cy="72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12700">
              <a:lnSpc>
                <a:spcPts val="25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rgbClr val="666666"/>
                </a:solidFill>
                <a:latin typeface="Helvetica"/>
                <a:ea typeface="Helvetica"/>
                <a:cs typeface="Helvetica"/>
                <a:sym typeface="Helvetica"/>
              </a:defRPr>
            </a:lvl1pPr>
          </a:lstStyle>
          <a:p>
            <a:pPr lvl="0"/>
            <a:r>
              <a:rPr lang="en-US" dirty="0"/>
              <a:t>Responsive and helpful customer support system.</a:t>
            </a:r>
          </a:p>
        </p:txBody>
      </p:sp>
      <p:sp>
        <p:nvSpPr>
          <p:cNvPr id="91" name="Circle">
            <a:extLst>
              <a:ext uri="{FF2B5EF4-FFF2-40B4-BE49-F238E27FC236}">
                <a16:creationId xmlns:a16="http://schemas.microsoft.com/office/drawing/2014/main" id="{8ADAC4BD-887F-1146-9B07-74E2B2228864}"/>
              </a:ext>
            </a:extLst>
          </p:cNvPr>
          <p:cNvSpPr/>
          <p:nvPr/>
        </p:nvSpPr>
        <p:spPr>
          <a:xfrm>
            <a:off x="11353075" y="5374686"/>
            <a:ext cx="88900" cy="88901"/>
          </a:xfrm>
          <a:prstGeom prst="ellipse">
            <a:avLst/>
          </a:prstGeom>
          <a:solidFill>
            <a:srgbClr val="092B5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Tree>
    <p:extLst>
      <p:ext uri="{BB962C8B-B14F-4D97-AF65-F5344CB8AC3E}">
        <p14:creationId xmlns:p14="http://schemas.microsoft.com/office/powerpoint/2010/main" val="303319800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5856</TotalTime>
  <Words>767</Words>
  <Application>Microsoft Macintosh PowerPoint</Application>
  <PresentationFormat>Custom</PresentationFormat>
  <Paragraphs>119</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Helvetica</vt:lpstr>
      <vt:lpstr>Helvetica Neue</vt:lpstr>
      <vt:lpstr>Helvetica Neue Light</vt:lpstr>
      <vt:lpstr>Helvetica Neue Medium</vt:lpstr>
      <vt:lpstr>SF Pro Display</vt:lpstr>
      <vt:lpstr>Sofia Pro</vt:lpstr>
      <vt:lpstr>White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leigha miceli</cp:lastModifiedBy>
  <cp:revision>12</cp:revision>
  <dcterms:modified xsi:type="dcterms:W3CDTF">2020-11-10T19:15:46Z</dcterms:modified>
</cp:coreProperties>
</file>